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DM Sans Medium"/>
      <p:regular r:id="rId91"/>
      <p:bold r:id="rId92"/>
      <p:italic r:id="rId93"/>
      <p:boldItalic r:id="rId94"/>
    </p:embeddedFont>
    <p:embeddedFont>
      <p:font typeface="Roboto"/>
      <p:regular r:id="rId95"/>
      <p:bold r:id="rId96"/>
      <p:italic r:id="rId97"/>
      <p:boldItalic r:id="rId98"/>
    </p:embeddedFont>
    <p:embeddedFont>
      <p:font typeface="Helvetica Neue"/>
      <p:regular r:id="rId99"/>
      <p:bold r:id="rId100"/>
      <p:italic r:id="rId101"/>
      <p:boldItalic r:id="rId102"/>
    </p:embeddedFont>
    <p:embeddedFont>
      <p:font typeface="Helvetica Neue Light"/>
      <p:regular r:id="rId103"/>
      <p:bold r:id="rId104"/>
      <p:italic r:id="rId105"/>
      <p:boldItalic r:id="rId106"/>
    </p:embeddedFont>
    <p:embeddedFont>
      <p:font typeface="DM Sans"/>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 uri="http://customooxmlschemas.google.com/">
      <go:slidesCustomData xmlns:go="http://customooxmlschemas.google.com/" r:id="rId111" roundtripDataSignature="AMtx7mgu+RDAPCQPJISaA5pgeAzqIGPn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C9D60A-CE9A-4EFE-A8E7-5677893870D6}">
  <a:tblStyle styleId="{DAC9D60A-CE9A-4EFE-A8E7-5677893870D6}"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regular.fntdata"/><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109" Type="http://schemas.openxmlformats.org/officeDocument/2006/relationships/font" Target="fonts/DMSans-italic.fntdata"/><Relationship Id="rId108" Type="http://schemas.openxmlformats.org/officeDocument/2006/relationships/font" Target="fonts/DM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regular.fntdata"/><Relationship Id="rId94" Type="http://schemas.openxmlformats.org/officeDocument/2006/relationships/font" Target="fonts/DMSansMedium-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5.xml"/><Relationship Id="rId99" Type="http://schemas.openxmlformats.org/officeDocument/2006/relationships/font" Target="fonts/HelveticaNeue-regular.fntdata"/><Relationship Id="rId10" Type="http://schemas.openxmlformats.org/officeDocument/2006/relationships/slide" Target="slides/slide4.xml"/><Relationship Id="rId98"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DMSansMedium-regular.fntdata"/><Relationship Id="rId90" Type="http://schemas.openxmlformats.org/officeDocument/2006/relationships/slide" Target="slides/slide84.xml"/><Relationship Id="rId93" Type="http://schemas.openxmlformats.org/officeDocument/2006/relationships/font" Target="fonts/DMSansMedium-italic.fntdata"/><Relationship Id="rId92" Type="http://schemas.openxmlformats.org/officeDocument/2006/relationships/font" Target="fonts/DMSansMedium-bold.fntdata"/><Relationship Id="rId15" Type="http://schemas.openxmlformats.org/officeDocument/2006/relationships/slide" Target="slides/slide9.xml"/><Relationship Id="rId110" Type="http://schemas.openxmlformats.org/officeDocument/2006/relationships/font" Target="fonts/DMSans-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customschemas.google.com/relationships/presentationmetadata" Target="meta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12c1ddbc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g12c1ddbcd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aa89c3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2aa89c38a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aa89c38a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2aa89c38a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aa89c38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2aa89c38a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aa89c38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2aa89c38a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aa89c38a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2aa89c38a5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aa89c38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2aa89c38a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aa89c38a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2aa89c38a5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aa89c38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2aa89c38a5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4037824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f4037824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4037824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40378244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d82f9d3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2d82f9d3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d82f9d3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2d82f9d36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d82f9d36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2d82f9d36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d82f9d3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2d82f9d36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d82f9d3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2d82f9d36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82f9d3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2d82f9d36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d82f9d3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2d82f9d360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d82f9d3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2d82f9d36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d82f9d3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2d82f9d360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d82f9d3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2d82f9d360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d82f9d36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2d82f9d360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d82f9d36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2d82f9d36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d82f9d36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2d82f9d360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Podrían cambiar el nombre del método y de paso repasar los conceptos de usar nombres representativos.</a:t>
            </a:r>
            <a:endParaRPr sz="1200">
              <a:solidFill>
                <a:schemeClr val="dk1"/>
              </a:solidFill>
            </a:endParaRPr>
          </a:p>
          <a:p>
            <a:pPr indent="0" lvl="0" marL="0" rtl="0" algn="l">
              <a:lnSpc>
                <a:spcPct val="100000"/>
              </a:lnSpc>
              <a:spcBef>
                <a:spcPts val="0"/>
              </a:spcBef>
              <a:spcAft>
                <a:spcPts val="0"/>
              </a:spcAft>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d82f9d36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d82f9d36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d82f9d36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d82f9d360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d82f9d36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2d82f9d360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d82f9d36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2d82f9d360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d82f9d36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2d82f9d360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d82f9d36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2d82f9d360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d82f9d36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2d82f9d360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d82f9d36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2d82f9d360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df8c1a59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2df8c1a598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df8c1a59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2df8c1a59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df8c1a59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2df8c1a59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c1ddbcd4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c1ddbcd4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df8c1a59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2df8c1a598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df8c1a59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2df8c1a59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df8c1a59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2df8c1a598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df8c1a59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df8c1a59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df8c1a59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2df8c1a598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df8c1a59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2df8c1a598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df8c1a59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2df8c1a598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df8c1a59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2df8c1a598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df8c1a59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2df8c1a59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df8c1a59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2df8c1a598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df8c1a59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2df8c1a59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df8c1a59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2df8c1a598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df8c1a59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2df8c1a598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df8c1a59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2df8c1a598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df8c1a59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2df8c1a598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2df8c1a59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2df8c1a598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df8c1a59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2df8c1a598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df8c1a598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2df8c1a598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df8c1a59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2df8c1a598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df8c1a598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2df8c1a598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df8c1a59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2df8c1a598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df8c1a59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2df8c1a598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2df8c1a59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2df8c1a598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df8c1a59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2df8c1a598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df8c1a598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2df8c1a598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df8c1a59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2df8c1a598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2e1082a8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12e1082a89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aa89c3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2aa89c38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e1082a89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2e1082a89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aa89c38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2aa89c38a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1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g12df8c1a598_0_5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g12df8c1a598_0_5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g12df8c1a598_0_5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1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1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1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1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1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1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1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1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gi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7.gif"/><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7.gif"/><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0" Type="http://schemas.openxmlformats.org/officeDocument/2006/relationships/slide" Target="/ppt/slides/slide60.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slide" Target="/ppt/slides/slide40.xml"/><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slide" Target="/ppt/slides/slide6.xml"/><Relationship Id="rId8" Type="http://schemas.openxmlformats.org/officeDocument/2006/relationships/slide" Target="/ppt/slides/slide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jpg"/><Relationship Id="rId4" Type="http://schemas.openxmlformats.org/officeDocument/2006/relationships/image" Target="../media/image52.jpg"/><Relationship Id="rId5"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gif"/><Relationship Id="rId4" Type="http://schemas.openxmlformats.org/officeDocument/2006/relationships/image" Target="../media/image67.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6.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5.jpg"/><Relationship Id="rId4" Type="http://schemas.openxmlformats.org/officeDocument/2006/relationships/image" Target="../media/image73.jpg"/><Relationship Id="rId5" Type="http://schemas.openxmlformats.org/officeDocument/2006/relationships/image" Target="../media/image7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g12c1ddbcd4a_0_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2c1ddbcd4a_0_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4" name="Google Shape;44;g12c1ddbcd4a_0_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5" name="Google Shape;45;g12c1ddbcd4a_0_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2aa89c38a5_0_17"/>
          <p:cNvSpPr txBox="1"/>
          <p:nvPr/>
        </p:nvSpPr>
        <p:spPr>
          <a:xfrm>
            <a:off x="457725" y="927850"/>
            <a:ext cx="5045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Como una función matemática estándar</a:t>
            </a:r>
            <a:endParaRPr b="1" i="0" sz="4000" u="none" cap="none" strike="noStrike">
              <a:solidFill>
                <a:schemeClr val="dk1"/>
              </a:solidFill>
              <a:latin typeface="DM Sans"/>
              <a:ea typeface="DM Sans"/>
              <a:cs typeface="DM Sans"/>
              <a:sym typeface="DM Sans"/>
            </a:endParaRPr>
          </a:p>
        </p:txBody>
      </p:sp>
      <p:sp>
        <p:nvSpPr>
          <p:cNvPr id="158" name="Google Shape;158;g12aa89c38a5_0_17"/>
          <p:cNvSpPr txBox="1"/>
          <p:nvPr/>
        </p:nvSpPr>
        <p:spPr>
          <a:xfrm>
            <a:off x="457725" y="2865125"/>
            <a:ext cx="4730100" cy="1351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             </a:t>
            </a:r>
            <a:r>
              <a:rPr b="1" lang="es" sz="1350">
                <a:solidFill>
                  <a:srgbClr val="3CEFAB"/>
                </a:solidFill>
                <a:latin typeface="DM Sans"/>
                <a:ea typeface="DM Sans"/>
                <a:cs typeface="DM Sans"/>
                <a:sym typeface="DM Sans"/>
              </a:rPr>
              <a:t>      </a:t>
            </a:r>
            <a:r>
              <a:rPr lang="es" sz="1350">
                <a:solidFill>
                  <a:schemeClr val="dk1"/>
                </a:solidFill>
                <a:latin typeface="DM Sans"/>
                <a:ea typeface="DM Sans"/>
                <a:cs typeface="DM Sans"/>
                <a:sym typeface="DM Sans"/>
              </a:rPr>
              <a:t>donde la variable y es una función de x, o sea que </a:t>
            </a:r>
            <a:r>
              <a:rPr b="1" lang="es" sz="1350">
                <a:solidFill>
                  <a:schemeClr val="dk1"/>
                </a:solidFill>
                <a:latin typeface="DM Sans"/>
                <a:ea typeface="DM Sans"/>
                <a:cs typeface="DM Sans"/>
                <a:sym typeface="DM Sans"/>
              </a:rPr>
              <a:t>en definitiva y depende del cambio de x</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Otra forma de decir lo mismo es que </a:t>
            </a:r>
            <a:r>
              <a:rPr b="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es una variable independiente, o sea que</a:t>
            </a:r>
            <a:r>
              <a:rPr b="1" lang="es" sz="1350">
                <a:solidFill>
                  <a:schemeClr val="dk1"/>
                </a:solidFill>
                <a:latin typeface="DM Sans"/>
                <a:ea typeface="DM Sans"/>
                <a:cs typeface="DM Sans"/>
                <a:sym typeface="DM Sans"/>
              </a:rPr>
              <a:t> su cambio no depende de nuestro modelo.</a:t>
            </a:r>
            <a:endParaRPr sz="1350">
              <a:latin typeface="DM Sans"/>
              <a:ea typeface="DM Sans"/>
              <a:cs typeface="DM Sans"/>
              <a:sym typeface="DM Sans"/>
            </a:endParaRPr>
          </a:p>
        </p:txBody>
      </p:sp>
      <p:sp>
        <p:nvSpPr>
          <p:cNvPr id="159" name="Google Shape;159;g12aa89c38a5_0_1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60" name="Google Shape;160;g12aa89c38a5_0_17"/>
          <p:cNvPicPr preferRelativeResize="0"/>
          <p:nvPr/>
        </p:nvPicPr>
        <p:blipFill>
          <a:blip r:embed="rId3">
            <a:alphaModFix/>
          </a:blip>
          <a:stretch>
            <a:fillRect/>
          </a:stretch>
        </p:blipFill>
        <p:spPr>
          <a:xfrm>
            <a:off x="1043075" y="2918150"/>
            <a:ext cx="757900" cy="206700"/>
          </a:xfrm>
          <a:prstGeom prst="rect">
            <a:avLst/>
          </a:prstGeom>
          <a:noFill/>
          <a:ln>
            <a:noFill/>
          </a:ln>
        </p:spPr>
      </p:pic>
      <p:pic>
        <p:nvPicPr>
          <p:cNvPr id="161" name="Google Shape;161;g12aa89c38a5_0_17"/>
          <p:cNvPicPr preferRelativeResize="0"/>
          <p:nvPr/>
        </p:nvPicPr>
        <p:blipFill>
          <a:blip r:embed="rId4">
            <a:alphaModFix/>
          </a:blip>
          <a:stretch>
            <a:fillRect/>
          </a:stretch>
        </p:blipFill>
        <p:spPr>
          <a:xfrm>
            <a:off x="5695314" y="1092151"/>
            <a:ext cx="2959176" cy="2959176"/>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2aa89c38a5_0_26"/>
          <p:cNvSpPr txBox="1"/>
          <p:nvPr/>
        </p:nvSpPr>
        <p:spPr>
          <a:xfrm>
            <a:off x="457725" y="927850"/>
            <a:ext cx="50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Correlación no implica causalidad</a:t>
            </a:r>
            <a:endParaRPr b="1" i="0" sz="4000" u="none" cap="none" strike="noStrike">
              <a:solidFill>
                <a:schemeClr val="dk1"/>
              </a:solidFill>
              <a:latin typeface="DM Sans"/>
              <a:ea typeface="DM Sans"/>
              <a:cs typeface="DM Sans"/>
              <a:sym typeface="DM Sans"/>
            </a:endParaRPr>
          </a:p>
        </p:txBody>
      </p:sp>
      <p:sp>
        <p:nvSpPr>
          <p:cNvPr id="167" name="Google Shape;167;g12aa89c38a5_0_26"/>
          <p:cNvSpPr txBox="1"/>
          <p:nvPr/>
        </p:nvSpPr>
        <p:spPr>
          <a:xfrm>
            <a:off x="457725" y="2264825"/>
            <a:ext cx="4730100" cy="20421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1000"/>
              </a:spcBef>
              <a:spcAft>
                <a:spcPts val="0"/>
              </a:spcAft>
              <a:buClr>
                <a:srgbClr val="EA90FF"/>
              </a:buClr>
              <a:buSzPts val="1300"/>
              <a:buFont typeface="Helvetica Neue Light"/>
              <a:buChar char="✓"/>
            </a:pPr>
            <a:r>
              <a:rPr lang="es" sz="1300">
                <a:solidFill>
                  <a:schemeClr val="dk1"/>
                </a:solidFill>
                <a:latin typeface="DM Sans"/>
                <a:ea typeface="DM Sans"/>
                <a:cs typeface="DM Sans"/>
                <a:sym typeface="DM Sans"/>
              </a:rPr>
              <a:t> </a:t>
            </a:r>
            <a:r>
              <a:rPr lang="es" sz="1300">
                <a:solidFill>
                  <a:schemeClr val="dk1"/>
                </a:solidFill>
                <a:latin typeface="DM Sans"/>
                <a:ea typeface="DM Sans"/>
                <a:cs typeface="DM Sans"/>
                <a:sym typeface="DM Sans"/>
              </a:rPr>
              <a:t>La frase "correlación no implica causalidad" se utiliza para señalar que la correlación entre dos variables </a:t>
            </a:r>
            <a:r>
              <a:rPr b="1" lang="es" sz="1300">
                <a:solidFill>
                  <a:schemeClr val="dk1"/>
                </a:solidFill>
                <a:latin typeface="DM Sans"/>
                <a:ea typeface="DM Sans"/>
                <a:cs typeface="DM Sans"/>
                <a:sym typeface="DM Sans"/>
              </a:rPr>
              <a:t>no significa necesariamente </a:t>
            </a:r>
            <a:r>
              <a:rPr lang="es" sz="1300">
                <a:solidFill>
                  <a:schemeClr val="dk1"/>
                </a:solidFill>
                <a:latin typeface="DM Sans"/>
                <a:ea typeface="DM Sans"/>
                <a:cs typeface="DM Sans"/>
                <a:sym typeface="DM Sans"/>
              </a:rPr>
              <a:t>que una variable haga que ocurra la otra. </a:t>
            </a:r>
            <a:endParaRPr sz="1300">
              <a:solidFill>
                <a:schemeClr val="dk1"/>
              </a:solidFill>
              <a:latin typeface="DM Sans"/>
              <a:ea typeface="DM Sans"/>
              <a:cs typeface="DM Sans"/>
              <a:sym typeface="DM Sans"/>
            </a:endParaRPr>
          </a:p>
          <a:p>
            <a:pPr indent="-311150" lvl="0" marL="457200" rtl="0" algn="l">
              <a:lnSpc>
                <a:spcPct val="100000"/>
              </a:lnSpc>
              <a:spcBef>
                <a:spcPts val="1000"/>
              </a:spcBef>
              <a:spcAft>
                <a:spcPts val="0"/>
              </a:spcAft>
              <a:buClr>
                <a:srgbClr val="EA90FF"/>
              </a:buClr>
              <a:buSzPts val="1300"/>
              <a:buFont typeface="Helvetica Neue Light"/>
              <a:buChar char="✓"/>
            </a:pPr>
            <a:r>
              <a:rPr b="1" lang="es" sz="1300">
                <a:solidFill>
                  <a:schemeClr val="dk1"/>
                </a:solidFill>
                <a:latin typeface="DM Sans"/>
                <a:ea typeface="DM Sans"/>
                <a:cs typeface="DM Sans"/>
                <a:sym typeface="DM Sans"/>
              </a:rPr>
              <a:t>Correlación</a:t>
            </a:r>
            <a:r>
              <a:rPr lang="es" sz="1300">
                <a:solidFill>
                  <a:schemeClr val="dk1"/>
                </a:solidFill>
                <a:latin typeface="DM Sans"/>
                <a:ea typeface="DM Sans"/>
                <a:cs typeface="DM Sans"/>
                <a:sym typeface="DM Sans"/>
              </a:rPr>
              <a:t> es una relación o conexión mutua entre dos o más cosas (o variables)</a:t>
            </a:r>
            <a:endParaRPr sz="1300">
              <a:solidFill>
                <a:schemeClr val="dk1"/>
              </a:solidFill>
              <a:latin typeface="DM Sans"/>
              <a:ea typeface="DM Sans"/>
              <a:cs typeface="DM Sans"/>
              <a:sym typeface="DM Sans"/>
            </a:endParaRPr>
          </a:p>
          <a:p>
            <a:pPr indent="-311150" lvl="0" marL="457200" rtl="0" algn="l">
              <a:lnSpc>
                <a:spcPct val="100000"/>
              </a:lnSpc>
              <a:spcBef>
                <a:spcPts val="1000"/>
              </a:spcBef>
              <a:spcAft>
                <a:spcPts val="1000"/>
              </a:spcAft>
              <a:buClr>
                <a:srgbClr val="EA90FF"/>
              </a:buClr>
              <a:buSzPts val="1300"/>
              <a:buFont typeface="Helvetica Neue Light"/>
              <a:buChar char="✓"/>
            </a:pPr>
            <a:r>
              <a:rPr b="1" lang="es" sz="1300">
                <a:solidFill>
                  <a:schemeClr val="dk1"/>
                </a:solidFill>
                <a:latin typeface="DM Sans"/>
                <a:ea typeface="DM Sans"/>
                <a:cs typeface="DM Sans"/>
                <a:sym typeface="DM Sans"/>
              </a:rPr>
              <a:t>Causalidad</a:t>
            </a:r>
            <a:r>
              <a:rPr lang="es" sz="1300">
                <a:solidFill>
                  <a:schemeClr val="dk1"/>
                </a:solidFill>
                <a:latin typeface="DM Sans"/>
                <a:ea typeface="DM Sans"/>
                <a:cs typeface="DM Sans"/>
                <a:sym typeface="DM Sans"/>
              </a:rPr>
              <a:t> significa que existe una relación entre dos eventos en la que un evento afecta al otro.</a:t>
            </a:r>
            <a:endParaRPr sz="1300">
              <a:solidFill>
                <a:schemeClr val="dk1"/>
              </a:solidFill>
              <a:latin typeface="DM Sans"/>
              <a:ea typeface="DM Sans"/>
              <a:cs typeface="DM Sans"/>
              <a:sym typeface="DM Sans"/>
            </a:endParaRPr>
          </a:p>
        </p:txBody>
      </p:sp>
      <p:sp>
        <p:nvSpPr>
          <p:cNvPr id="168" name="Google Shape;168;g12aa89c38a5_0_2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69" name="Google Shape;169;g12aa89c38a5_0_26"/>
          <p:cNvPicPr preferRelativeResize="0"/>
          <p:nvPr/>
        </p:nvPicPr>
        <p:blipFill rotWithShape="1">
          <a:blip r:embed="rId3">
            <a:alphaModFix/>
          </a:blip>
          <a:srcRect b="0" l="17460" r="9785" t="0"/>
          <a:stretch/>
        </p:blipFill>
        <p:spPr>
          <a:xfrm>
            <a:off x="5502825" y="1371312"/>
            <a:ext cx="3008376" cy="24008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2aa89c38a5_0_3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Correlación - causalidad</a:t>
            </a:r>
            <a:endParaRPr b="1" i="0" sz="3500" u="none" cap="none" strike="noStrike">
              <a:solidFill>
                <a:schemeClr val="lt1"/>
              </a:solidFill>
              <a:latin typeface="DM Sans"/>
              <a:ea typeface="DM Sans"/>
              <a:cs typeface="DM Sans"/>
              <a:sym typeface="DM Sans"/>
            </a:endParaRPr>
          </a:p>
        </p:txBody>
      </p:sp>
      <p:sp>
        <p:nvSpPr>
          <p:cNvPr id="175" name="Google Shape;175;g12aa89c38a5_0_35"/>
          <p:cNvSpPr txBox="1"/>
          <p:nvPr/>
        </p:nvSpPr>
        <p:spPr>
          <a:xfrm>
            <a:off x="464750" y="4637850"/>
            <a:ext cx="7056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Fuente: </a:t>
            </a:r>
            <a:r>
              <a:rPr lang="es" sz="1100">
                <a:solidFill>
                  <a:srgbClr val="83AEFB"/>
                </a:solidFill>
                <a:latin typeface="DM Sans"/>
                <a:ea typeface="DM Sans"/>
                <a:cs typeface="DM Sans"/>
                <a:sym typeface="DM Sans"/>
              </a:rPr>
              <a:t>Lovestats (2019). “Cartoons.” </a:t>
            </a:r>
            <a:r>
              <a:rPr i="1" lang="es" sz="1100">
                <a:solidFill>
                  <a:srgbClr val="83AEFB"/>
                </a:solidFill>
                <a:latin typeface="DM Sans"/>
                <a:ea typeface="DM Sans"/>
                <a:cs typeface="DM Sans"/>
                <a:sym typeface="DM Sans"/>
              </a:rPr>
              <a:t>The LoveStats Blog</a:t>
            </a:r>
            <a:r>
              <a:rPr lang="es" sz="1100">
                <a:solidFill>
                  <a:srgbClr val="83AEFB"/>
                </a:solidFill>
                <a:latin typeface="DM Sans"/>
                <a:ea typeface="DM Sans"/>
                <a:cs typeface="DM Sans"/>
                <a:sym typeface="DM Sans"/>
              </a:rPr>
              <a:t>. Disponible en: lovestats.wordpress.com.</a:t>
            </a:r>
            <a:endParaRPr sz="11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999999"/>
              </a:solidFill>
              <a:latin typeface="DM Sans"/>
              <a:ea typeface="DM Sans"/>
              <a:cs typeface="DM Sans"/>
              <a:sym typeface="DM Sans"/>
            </a:endParaRPr>
          </a:p>
        </p:txBody>
      </p:sp>
      <p:pic>
        <p:nvPicPr>
          <p:cNvPr id="176" name="Google Shape;176;g12aa89c38a5_0_35"/>
          <p:cNvPicPr preferRelativeResize="0"/>
          <p:nvPr/>
        </p:nvPicPr>
        <p:blipFill>
          <a:blip r:embed="rId3">
            <a:alphaModFix/>
          </a:blip>
          <a:stretch>
            <a:fillRect/>
          </a:stretch>
        </p:blipFill>
        <p:spPr>
          <a:xfrm>
            <a:off x="739925" y="1584025"/>
            <a:ext cx="7664150" cy="248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2aa89c38a5_0_4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Correlación - causalidad</a:t>
            </a:r>
            <a:endParaRPr b="1" i="0" sz="3500" u="none" cap="none" strike="noStrike">
              <a:solidFill>
                <a:schemeClr val="lt1"/>
              </a:solidFill>
              <a:latin typeface="DM Sans"/>
              <a:ea typeface="DM Sans"/>
              <a:cs typeface="DM Sans"/>
              <a:sym typeface="DM Sans"/>
            </a:endParaRPr>
          </a:p>
        </p:txBody>
      </p:sp>
      <p:sp>
        <p:nvSpPr>
          <p:cNvPr id="182" name="Google Shape;182;g12aa89c38a5_0_44"/>
          <p:cNvSpPr txBox="1"/>
          <p:nvPr/>
        </p:nvSpPr>
        <p:spPr>
          <a:xfrm>
            <a:off x="464750" y="4637850"/>
            <a:ext cx="7056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Fuente: </a:t>
            </a:r>
            <a:r>
              <a:rPr lang="es" sz="1100">
                <a:solidFill>
                  <a:srgbClr val="83AEFB"/>
                </a:solidFill>
                <a:latin typeface="DM Sans"/>
                <a:ea typeface="DM Sans"/>
                <a:cs typeface="DM Sans"/>
                <a:sym typeface="DM Sans"/>
              </a:rPr>
              <a:t>Data Sources U.S Census Burau and National Science Foundation</a:t>
            </a:r>
            <a:endParaRPr sz="11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83AEFB"/>
              </a:solidFill>
              <a:latin typeface="DM Sans"/>
              <a:ea typeface="DM Sans"/>
              <a:cs typeface="DM Sans"/>
              <a:sym typeface="DM Sans"/>
            </a:endParaRPr>
          </a:p>
        </p:txBody>
      </p:sp>
      <p:pic>
        <p:nvPicPr>
          <p:cNvPr id="183" name="Google Shape;183;g12aa89c38a5_0_44"/>
          <p:cNvPicPr preferRelativeResize="0"/>
          <p:nvPr/>
        </p:nvPicPr>
        <p:blipFill>
          <a:blip r:embed="rId3">
            <a:alphaModFix/>
          </a:blip>
          <a:stretch>
            <a:fillRect/>
          </a:stretch>
        </p:blipFill>
        <p:spPr>
          <a:xfrm>
            <a:off x="1338088" y="1183025"/>
            <a:ext cx="6467825" cy="3287375"/>
          </a:xfrm>
          <a:prstGeom prst="rect">
            <a:avLst/>
          </a:prstGeom>
          <a:noFill/>
          <a:ln cap="flat" cmpd="sng" w="9525">
            <a:solidFill>
              <a:srgbClr val="E8E7E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2aa89c38a5_0_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Función lineal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2aa89c38a5_0_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Repaso</a:t>
            </a:r>
            <a:endParaRPr b="1" i="0" sz="3500" u="none" cap="none" strike="noStrike">
              <a:solidFill>
                <a:srgbClr val="EAFF6A"/>
              </a:solidFill>
              <a:latin typeface="DM Sans"/>
              <a:ea typeface="DM Sans"/>
              <a:cs typeface="DM Sans"/>
              <a:sym typeface="DM Sans"/>
            </a:endParaRPr>
          </a:p>
        </p:txBody>
      </p:sp>
      <p:grpSp>
        <p:nvGrpSpPr>
          <p:cNvPr id="194" name="Google Shape;194;g12aa89c38a5_0_55"/>
          <p:cNvGrpSpPr/>
          <p:nvPr/>
        </p:nvGrpSpPr>
        <p:grpSpPr>
          <a:xfrm>
            <a:off x="473351" y="619523"/>
            <a:ext cx="738900" cy="738900"/>
            <a:chOff x="473351" y="619523"/>
            <a:chExt cx="738900" cy="738900"/>
          </a:xfrm>
        </p:grpSpPr>
        <p:sp>
          <p:nvSpPr>
            <p:cNvPr id="195" name="Google Shape;195;g12aa89c38a5_0_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12aa89c38a5_0_55"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97" name="Google Shape;197;g12aa89c38a5_0_55"/>
          <p:cNvSpPr txBox="1"/>
          <p:nvPr/>
        </p:nvSpPr>
        <p:spPr>
          <a:xfrm>
            <a:off x="473350" y="1682450"/>
            <a:ext cx="3834600" cy="264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chemeClr val="lt1"/>
              </a:buClr>
              <a:buSzPts val="1350"/>
              <a:buFont typeface="Helvetica Neue Light"/>
              <a:buChar char="✓"/>
            </a:pPr>
            <a:r>
              <a:rPr lang="es" sz="1350">
                <a:solidFill>
                  <a:schemeClr val="lt1"/>
                </a:solidFill>
                <a:latin typeface="DM Sans"/>
                <a:ea typeface="DM Sans"/>
                <a:cs typeface="DM Sans"/>
                <a:sym typeface="DM Sans"/>
              </a:rPr>
              <a:t>                        👉 donde </a:t>
            </a:r>
            <a:r>
              <a:rPr b="1" lang="es" sz="1350">
                <a:solidFill>
                  <a:schemeClr val="lt1"/>
                </a:solidFill>
                <a:latin typeface="DM Sans"/>
                <a:ea typeface="DM Sans"/>
                <a:cs typeface="DM Sans"/>
                <a:sym typeface="DM Sans"/>
              </a:rPr>
              <a:t>a</a:t>
            </a:r>
            <a:r>
              <a:rPr lang="es" sz="1350">
                <a:solidFill>
                  <a:schemeClr val="lt1"/>
                </a:solidFill>
                <a:latin typeface="DM Sans"/>
                <a:ea typeface="DM Sans"/>
                <a:cs typeface="DM Sans"/>
                <a:sym typeface="DM Sans"/>
              </a:rPr>
              <a:t> y </a:t>
            </a:r>
            <a:r>
              <a:rPr b="1" lang="es" sz="1350">
                <a:solidFill>
                  <a:schemeClr val="lt1"/>
                </a:solidFill>
                <a:latin typeface="DM Sans"/>
                <a:ea typeface="DM Sans"/>
                <a:cs typeface="DM Sans"/>
                <a:sym typeface="DM Sans"/>
              </a:rPr>
              <a:t>b</a:t>
            </a:r>
            <a:r>
              <a:rPr lang="es" sz="1350">
                <a:solidFill>
                  <a:schemeClr val="lt1"/>
                </a:solidFill>
                <a:latin typeface="DM Sans"/>
                <a:ea typeface="DM Sans"/>
                <a:cs typeface="DM Sans"/>
                <a:sym typeface="DM Sans"/>
              </a:rPr>
              <a:t> son números reales.</a:t>
            </a:r>
            <a:endParaRPr sz="1350">
              <a:solidFill>
                <a:schemeClr val="lt1"/>
              </a:solidFill>
              <a:latin typeface="DM Sans"/>
              <a:ea typeface="DM Sans"/>
              <a:cs typeface="DM Sans"/>
              <a:sym typeface="DM Sans"/>
            </a:endParaRPr>
          </a:p>
          <a:p>
            <a:pPr indent="-314325" lvl="0" marL="457200" rtl="0" algn="l">
              <a:lnSpc>
                <a:spcPct val="100000"/>
              </a:lnSpc>
              <a:spcBef>
                <a:spcPts val="100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Esta función genera una recta en el plano.</a:t>
            </a:r>
            <a:endParaRPr sz="1350">
              <a:solidFill>
                <a:schemeClr val="lt1"/>
              </a:solidFill>
              <a:latin typeface="DM Sans"/>
              <a:ea typeface="DM Sans"/>
              <a:cs typeface="DM Sans"/>
              <a:sym typeface="DM Sans"/>
            </a:endParaRPr>
          </a:p>
          <a:p>
            <a:pPr indent="-314325" lvl="0" marL="457200" rtl="0" algn="l">
              <a:lnSpc>
                <a:spcPct val="100000"/>
              </a:lnSpc>
              <a:spcBef>
                <a:spcPts val="1000"/>
              </a:spcBef>
              <a:spcAft>
                <a:spcPts val="0"/>
              </a:spcAft>
              <a:buClr>
                <a:schemeClr val="lt1"/>
              </a:buClr>
              <a:buSzPts val="1350"/>
              <a:buFont typeface="Helvetica Neue Light"/>
              <a:buChar char="✓"/>
            </a:pPr>
            <a:r>
              <a:rPr lang="es" sz="1350">
                <a:solidFill>
                  <a:schemeClr val="lt1"/>
                </a:solidFill>
                <a:latin typeface="DM Sans"/>
                <a:ea typeface="DM Sans"/>
                <a:cs typeface="DM Sans"/>
                <a:sym typeface="DM Sans"/>
              </a:rPr>
              <a:t>El valor de a (ordenada al origen) </a:t>
            </a:r>
            <a:r>
              <a:rPr b="1" lang="es" sz="1350">
                <a:solidFill>
                  <a:schemeClr val="lt1"/>
                </a:solidFill>
                <a:latin typeface="DM Sans"/>
                <a:ea typeface="DM Sans"/>
                <a:cs typeface="DM Sans"/>
                <a:sym typeface="DM Sans"/>
              </a:rPr>
              <a:t>muestra cuál es el valor de </a:t>
            </a:r>
            <a:r>
              <a:rPr b="1" i="1" lang="es" sz="1350">
                <a:solidFill>
                  <a:schemeClr val="lt1"/>
                </a:solidFill>
                <a:latin typeface="DM Sans"/>
                <a:ea typeface="DM Sans"/>
                <a:cs typeface="DM Sans"/>
                <a:sym typeface="DM Sans"/>
              </a:rPr>
              <a:t>y</a:t>
            </a:r>
            <a:r>
              <a:rPr b="1" lang="es" sz="1350">
                <a:solidFill>
                  <a:schemeClr val="lt1"/>
                </a:solidFill>
                <a:latin typeface="DM Sans"/>
                <a:ea typeface="DM Sans"/>
                <a:cs typeface="DM Sans"/>
                <a:sym typeface="DM Sans"/>
              </a:rPr>
              <a:t> cuando</a:t>
            </a:r>
            <a:r>
              <a:rPr b="1" i="1" lang="es" sz="1350">
                <a:solidFill>
                  <a:schemeClr val="lt1"/>
                </a:solidFill>
                <a:latin typeface="DM Sans"/>
                <a:ea typeface="DM Sans"/>
                <a:cs typeface="DM Sans"/>
                <a:sym typeface="DM Sans"/>
              </a:rPr>
              <a:t> x</a:t>
            </a:r>
            <a:r>
              <a:rPr b="1" lang="es" sz="1350">
                <a:solidFill>
                  <a:schemeClr val="lt1"/>
                </a:solidFill>
                <a:latin typeface="DM Sans"/>
                <a:ea typeface="DM Sans"/>
                <a:cs typeface="DM Sans"/>
                <a:sym typeface="DM Sans"/>
              </a:rPr>
              <a:t> vale 0.</a:t>
            </a:r>
            <a:endParaRPr b="1" sz="1350">
              <a:solidFill>
                <a:schemeClr val="lt1"/>
              </a:solidFill>
              <a:latin typeface="DM Sans"/>
              <a:ea typeface="DM Sans"/>
              <a:cs typeface="DM Sans"/>
              <a:sym typeface="DM Sans"/>
            </a:endParaRPr>
          </a:p>
          <a:p>
            <a:pPr indent="-314325" lvl="0" marL="457200" rtl="0" algn="l">
              <a:lnSpc>
                <a:spcPct val="100000"/>
              </a:lnSpc>
              <a:spcBef>
                <a:spcPts val="1000"/>
              </a:spcBef>
              <a:spcAft>
                <a:spcPts val="1000"/>
              </a:spcAft>
              <a:buClr>
                <a:schemeClr val="lt1"/>
              </a:buClr>
              <a:buSzPts val="1350"/>
              <a:buFont typeface="Helvetica Neue Light"/>
              <a:buChar char="✓"/>
            </a:pPr>
            <a:r>
              <a:rPr lang="es" sz="1350">
                <a:solidFill>
                  <a:schemeClr val="lt1"/>
                </a:solidFill>
                <a:latin typeface="DM Sans"/>
                <a:ea typeface="DM Sans"/>
                <a:cs typeface="DM Sans"/>
                <a:sym typeface="DM Sans"/>
              </a:rPr>
              <a:t>El valor de b (pendiente), por su parte, </a:t>
            </a:r>
            <a:r>
              <a:rPr b="1" lang="es" sz="1350">
                <a:solidFill>
                  <a:schemeClr val="lt1"/>
                </a:solidFill>
                <a:latin typeface="DM Sans"/>
                <a:ea typeface="DM Sans"/>
                <a:cs typeface="DM Sans"/>
                <a:sym typeface="DM Sans"/>
              </a:rPr>
              <a:t>indica el grado de inclinación de la recta.</a:t>
            </a:r>
            <a:endParaRPr sz="1350">
              <a:solidFill>
                <a:schemeClr val="lt1"/>
              </a:solidFill>
              <a:latin typeface="DM Sans"/>
              <a:ea typeface="DM Sans"/>
              <a:cs typeface="DM Sans"/>
              <a:sym typeface="DM Sans"/>
            </a:endParaRPr>
          </a:p>
        </p:txBody>
      </p:sp>
      <p:sp>
        <p:nvSpPr>
          <p:cNvPr id="198" name="Google Shape;198;g12aa89c38a5_0_55"/>
          <p:cNvSpPr/>
          <p:nvPr/>
        </p:nvSpPr>
        <p:spPr>
          <a:xfrm>
            <a:off x="1000125" y="1745125"/>
            <a:ext cx="1030800" cy="204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g12aa89c38a5_0_55"/>
          <p:cNvPicPr preferRelativeResize="0"/>
          <p:nvPr/>
        </p:nvPicPr>
        <p:blipFill>
          <a:blip r:embed="rId4">
            <a:alphaModFix/>
          </a:blip>
          <a:stretch>
            <a:fillRect/>
          </a:stretch>
        </p:blipFill>
        <p:spPr>
          <a:xfrm>
            <a:off x="1005525" y="1745125"/>
            <a:ext cx="1020000" cy="204000"/>
          </a:xfrm>
          <a:prstGeom prst="rect">
            <a:avLst/>
          </a:prstGeom>
          <a:noFill/>
          <a:ln>
            <a:noFill/>
          </a:ln>
        </p:spPr>
      </p:pic>
      <p:pic>
        <p:nvPicPr>
          <p:cNvPr id="200" name="Google Shape;200;g12aa89c38a5_0_55"/>
          <p:cNvPicPr preferRelativeResize="0"/>
          <p:nvPr/>
        </p:nvPicPr>
        <p:blipFill>
          <a:blip r:embed="rId5">
            <a:alphaModFix/>
          </a:blip>
          <a:stretch>
            <a:fillRect/>
          </a:stretch>
        </p:blipFill>
        <p:spPr>
          <a:xfrm>
            <a:off x="5562650" y="1884260"/>
            <a:ext cx="2243875" cy="224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g12aa89c38a5_0_70"/>
          <p:cNvGrpSpPr/>
          <p:nvPr/>
        </p:nvGrpSpPr>
        <p:grpSpPr>
          <a:xfrm>
            <a:off x="457338" y="468286"/>
            <a:ext cx="431100" cy="431100"/>
            <a:chOff x="4616400" y="1950761"/>
            <a:chExt cx="431100" cy="431100"/>
          </a:xfrm>
        </p:grpSpPr>
        <p:sp>
          <p:nvSpPr>
            <p:cNvPr id="206" name="Google Shape;206;g12aa89c38a5_0_7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g12aa89c38a5_0_7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08" name="Google Shape;208;g12aa89c38a5_0_70"/>
          <p:cNvSpPr txBox="1"/>
          <p:nvPr/>
        </p:nvSpPr>
        <p:spPr>
          <a:xfrm>
            <a:off x="457350" y="1820575"/>
            <a:ext cx="7169400" cy="27243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1000"/>
              </a:spcBef>
              <a:spcAft>
                <a:spcPts val="0"/>
              </a:spcAft>
              <a:buClr>
                <a:srgbClr val="EAFF6A"/>
              </a:buClr>
              <a:buSzPts val="2000"/>
              <a:buFont typeface="Helvetica Neue Light"/>
              <a:buChar char="✓"/>
            </a:pPr>
            <a:r>
              <a:rPr lang="es" sz="2000">
                <a:solidFill>
                  <a:schemeClr val="lt1"/>
                </a:solidFill>
                <a:latin typeface="DM Sans"/>
                <a:ea typeface="DM Sans"/>
                <a:cs typeface="DM Sans"/>
                <a:sym typeface="DM Sans"/>
              </a:rPr>
              <a:t>Una </a:t>
            </a:r>
            <a:r>
              <a:rPr b="1" lang="es" sz="2000">
                <a:solidFill>
                  <a:schemeClr val="lt1"/>
                </a:solidFill>
                <a:latin typeface="DM Sans"/>
                <a:ea typeface="DM Sans"/>
                <a:cs typeface="DM Sans"/>
                <a:sym typeface="DM Sans"/>
              </a:rPr>
              <a:t>recta totalmente horizontal</a:t>
            </a:r>
            <a:r>
              <a:rPr lang="es" sz="2000">
                <a:solidFill>
                  <a:schemeClr val="lt1"/>
                </a:solidFill>
                <a:latin typeface="DM Sans"/>
                <a:ea typeface="DM Sans"/>
                <a:cs typeface="DM Sans"/>
                <a:sym typeface="DM Sans"/>
              </a:rPr>
              <a:t> </a:t>
            </a:r>
            <a:r>
              <a:rPr b="1" lang="es" sz="2000">
                <a:solidFill>
                  <a:schemeClr val="lt1"/>
                </a:solidFill>
                <a:latin typeface="DM Sans"/>
                <a:ea typeface="DM Sans"/>
                <a:cs typeface="DM Sans"/>
                <a:sym typeface="DM Sans"/>
              </a:rPr>
              <a:t>&gt; </a:t>
            </a:r>
            <a:r>
              <a:rPr lang="es" sz="2000">
                <a:solidFill>
                  <a:schemeClr val="lt1"/>
                </a:solidFill>
                <a:latin typeface="DM Sans"/>
                <a:ea typeface="DM Sans"/>
                <a:cs typeface="DM Sans"/>
                <a:sym typeface="DM Sans"/>
              </a:rPr>
              <a:t>tiene una </a:t>
            </a:r>
            <a:r>
              <a:rPr b="1" lang="es" sz="2000">
                <a:solidFill>
                  <a:schemeClr val="lt1"/>
                </a:solidFill>
                <a:latin typeface="DM Sans"/>
                <a:ea typeface="DM Sans"/>
                <a:cs typeface="DM Sans"/>
                <a:sym typeface="DM Sans"/>
              </a:rPr>
              <a:t>pendiente igual a cero. </a:t>
            </a:r>
            <a:endParaRPr b="1" sz="2000">
              <a:solidFill>
                <a:schemeClr val="lt1"/>
              </a:solidFill>
              <a:latin typeface="DM Sans"/>
              <a:ea typeface="DM Sans"/>
              <a:cs typeface="DM Sans"/>
              <a:sym typeface="DM Sans"/>
            </a:endParaRPr>
          </a:p>
          <a:p>
            <a:pPr indent="-355600" lvl="0" marL="457200" rtl="0" algn="l">
              <a:lnSpc>
                <a:spcPct val="100000"/>
              </a:lnSpc>
              <a:spcBef>
                <a:spcPts val="1000"/>
              </a:spcBef>
              <a:spcAft>
                <a:spcPts val="0"/>
              </a:spcAft>
              <a:buClr>
                <a:srgbClr val="EAFF6A"/>
              </a:buClr>
              <a:buSzPts val="2000"/>
              <a:buFont typeface="Helvetica Neue Light"/>
              <a:buChar char="✓"/>
            </a:pPr>
            <a:r>
              <a:rPr lang="es" sz="2000">
                <a:solidFill>
                  <a:schemeClr val="lt1"/>
                </a:solidFill>
                <a:latin typeface="DM Sans"/>
                <a:ea typeface="DM Sans"/>
                <a:cs typeface="DM Sans"/>
                <a:sym typeface="DM Sans"/>
              </a:rPr>
              <a:t>Una </a:t>
            </a:r>
            <a:r>
              <a:rPr b="1" lang="es" sz="2000">
                <a:solidFill>
                  <a:schemeClr val="lt1"/>
                </a:solidFill>
                <a:latin typeface="DM Sans"/>
                <a:ea typeface="DM Sans"/>
                <a:cs typeface="DM Sans"/>
                <a:sym typeface="DM Sans"/>
              </a:rPr>
              <a:t>recta inclinada </a:t>
            </a:r>
            <a:r>
              <a:rPr lang="es" sz="2000">
                <a:solidFill>
                  <a:schemeClr val="lt1"/>
                </a:solidFill>
                <a:latin typeface="DM Sans"/>
                <a:ea typeface="DM Sans"/>
                <a:cs typeface="DM Sans"/>
                <a:sym typeface="DM Sans"/>
              </a:rPr>
              <a:t>en el sentido de la correlación positiva </a:t>
            </a:r>
            <a:r>
              <a:rPr b="1" lang="es" sz="2000">
                <a:solidFill>
                  <a:schemeClr val="lt1"/>
                </a:solidFill>
                <a:latin typeface="DM Sans"/>
                <a:ea typeface="DM Sans"/>
                <a:cs typeface="DM Sans"/>
                <a:sym typeface="DM Sans"/>
              </a:rPr>
              <a:t>&gt; </a:t>
            </a:r>
            <a:r>
              <a:rPr lang="es" sz="2000">
                <a:solidFill>
                  <a:schemeClr val="lt1"/>
                </a:solidFill>
                <a:latin typeface="DM Sans"/>
                <a:ea typeface="DM Sans"/>
                <a:cs typeface="DM Sans"/>
                <a:sym typeface="DM Sans"/>
              </a:rPr>
              <a:t>tiene una </a:t>
            </a:r>
            <a:r>
              <a:rPr b="1" lang="es" sz="2000">
                <a:solidFill>
                  <a:schemeClr val="lt1"/>
                </a:solidFill>
                <a:latin typeface="DM Sans"/>
                <a:ea typeface="DM Sans"/>
                <a:cs typeface="DM Sans"/>
                <a:sym typeface="DM Sans"/>
              </a:rPr>
              <a:t>pendiente positiva</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355600" lvl="0" marL="457200" rtl="0" algn="l">
              <a:lnSpc>
                <a:spcPct val="100000"/>
              </a:lnSpc>
              <a:spcBef>
                <a:spcPts val="1000"/>
              </a:spcBef>
              <a:spcAft>
                <a:spcPts val="0"/>
              </a:spcAft>
              <a:buClr>
                <a:srgbClr val="EAFF6A"/>
              </a:buClr>
              <a:buSzPts val="2000"/>
              <a:buFont typeface="Helvetica Neue Light"/>
              <a:buChar char="✓"/>
            </a:pPr>
            <a:r>
              <a:rPr lang="es" sz="2000">
                <a:solidFill>
                  <a:schemeClr val="lt1"/>
                </a:solidFill>
                <a:latin typeface="DM Sans"/>
                <a:ea typeface="DM Sans"/>
                <a:cs typeface="DM Sans"/>
                <a:sym typeface="DM Sans"/>
              </a:rPr>
              <a:t>Una </a:t>
            </a:r>
            <a:r>
              <a:rPr b="1" lang="es" sz="2000">
                <a:solidFill>
                  <a:schemeClr val="lt1"/>
                </a:solidFill>
                <a:latin typeface="DM Sans"/>
                <a:ea typeface="DM Sans"/>
                <a:cs typeface="DM Sans"/>
                <a:sym typeface="DM Sans"/>
              </a:rPr>
              <a:t>recta inclinada</a:t>
            </a:r>
            <a:r>
              <a:rPr lang="es" sz="2000">
                <a:solidFill>
                  <a:schemeClr val="lt1"/>
                </a:solidFill>
                <a:latin typeface="DM Sans"/>
                <a:ea typeface="DM Sans"/>
                <a:cs typeface="DM Sans"/>
                <a:sym typeface="DM Sans"/>
              </a:rPr>
              <a:t> en el sentido de la correlación negativa </a:t>
            </a:r>
            <a:r>
              <a:rPr b="1" lang="es" sz="2000">
                <a:solidFill>
                  <a:schemeClr val="lt1"/>
                </a:solidFill>
                <a:latin typeface="DM Sans"/>
                <a:ea typeface="DM Sans"/>
                <a:cs typeface="DM Sans"/>
                <a:sym typeface="DM Sans"/>
              </a:rPr>
              <a:t>&gt; </a:t>
            </a:r>
            <a:r>
              <a:rPr lang="es" sz="2000">
                <a:solidFill>
                  <a:schemeClr val="lt1"/>
                </a:solidFill>
                <a:latin typeface="DM Sans"/>
                <a:ea typeface="DM Sans"/>
                <a:cs typeface="DM Sans"/>
                <a:sym typeface="DM Sans"/>
              </a:rPr>
              <a:t>tiene una </a:t>
            </a:r>
            <a:r>
              <a:rPr b="1" lang="es" sz="2000">
                <a:solidFill>
                  <a:schemeClr val="lt1"/>
                </a:solidFill>
                <a:latin typeface="DM Sans"/>
                <a:ea typeface="DM Sans"/>
                <a:cs typeface="DM Sans"/>
                <a:sym typeface="DM Sans"/>
              </a:rPr>
              <a:t>pendiente negativa</a:t>
            </a:r>
            <a:r>
              <a:rPr lang="es" sz="2000">
                <a:solidFill>
                  <a:schemeClr val="lt1"/>
                </a:solidFill>
                <a:latin typeface="DM Sans"/>
                <a:ea typeface="DM Sans"/>
                <a:cs typeface="DM Sans"/>
                <a:sym typeface="DM Sans"/>
              </a:rPr>
              <a:t>.</a:t>
            </a:r>
            <a:endParaRPr sz="2000">
              <a:solidFill>
                <a:schemeClr val="lt1"/>
              </a:solidFill>
              <a:latin typeface="DM Sans"/>
              <a:ea typeface="DM Sans"/>
              <a:cs typeface="DM Sans"/>
              <a:sym typeface="DM Sans"/>
            </a:endParaRPr>
          </a:p>
          <a:p>
            <a:pPr indent="-355600" lvl="0" marL="457200" rtl="0" algn="l">
              <a:lnSpc>
                <a:spcPct val="100000"/>
              </a:lnSpc>
              <a:spcBef>
                <a:spcPts val="1000"/>
              </a:spcBef>
              <a:spcAft>
                <a:spcPts val="1000"/>
              </a:spcAft>
              <a:buClr>
                <a:srgbClr val="EAFF6A"/>
              </a:buClr>
              <a:buSzPts val="2000"/>
              <a:buFont typeface="Helvetica Neue Light"/>
              <a:buChar char="✓"/>
            </a:pPr>
            <a:r>
              <a:rPr lang="es" sz="2000">
                <a:solidFill>
                  <a:schemeClr val="lt1"/>
                </a:solidFill>
                <a:latin typeface="DM Sans"/>
                <a:ea typeface="DM Sans"/>
                <a:cs typeface="DM Sans"/>
                <a:sym typeface="DM Sans"/>
              </a:rPr>
              <a:t>Una </a:t>
            </a:r>
            <a:r>
              <a:rPr b="1" lang="es" sz="2000">
                <a:solidFill>
                  <a:schemeClr val="lt1"/>
                </a:solidFill>
                <a:latin typeface="DM Sans"/>
                <a:ea typeface="DM Sans"/>
                <a:cs typeface="DM Sans"/>
                <a:sym typeface="DM Sans"/>
              </a:rPr>
              <a:t>recta vertical</a:t>
            </a:r>
            <a:r>
              <a:rPr lang="es" sz="2000">
                <a:solidFill>
                  <a:schemeClr val="lt1"/>
                </a:solidFill>
                <a:latin typeface="DM Sans"/>
                <a:ea typeface="DM Sans"/>
                <a:cs typeface="DM Sans"/>
                <a:sym typeface="DM Sans"/>
              </a:rPr>
              <a:t> </a:t>
            </a:r>
            <a:r>
              <a:rPr b="1" lang="es" sz="2000">
                <a:solidFill>
                  <a:schemeClr val="lt1"/>
                </a:solidFill>
                <a:latin typeface="DM Sans"/>
                <a:ea typeface="DM Sans"/>
                <a:cs typeface="DM Sans"/>
                <a:sym typeface="DM Sans"/>
              </a:rPr>
              <a:t>&gt; </a:t>
            </a:r>
            <a:r>
              <a:rPr lang="es" sz="2000">
                <a:solidFill>
                  <a:schemeClr val="lt1"/>
                </a:solidFill>
                <a:latin typeface="DM Sans"/>
                <a:ea typeface="DM Sans"/>
                <a:cs typeface="DM Sans"/>
                <a:sym typeface="DM Sans"/>
              </a:rPr>
              <a:t>tiene pendiente </a:t>
            </a:r>
            <a:r>
              <a:rPr b="1" lang="es" sz="2000">
                <a:solidFill>
                  <a:schemeClr val="lt1"/>
                </a:solidFill>
                <a:latin typeface="DM Sans"/>
                <a:ea typeface="DM Sans"/>
                <a:cs typeface="DM Sans"/>
                <a:sym typeface="DM Sans"/>
              </a:rPr>
              <a:t>infinita</a:t>
            </a:r>
            <a:r>
              <a:rPr lang="es" sz="20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p:txBody>
      </p:sp>
      <p:sp>
        <p:nvSpPr>
          <p:cNvPr id="209" name="Google Shape;209;g12aa89c38a5_0_7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210" name="Google Shape;210;g12aa89c38a5_0_7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aa89c38a5_0_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a:t>
            </a:r>
            <a:endParaRPr b="1" i="0" sz="4000" u="none" cap="none" strike="noStrike">
              <a:solidFill>
                <a:schemeClr val="dk1"/>
              </a:solidFill>
              <a:latin typeface="DM Sans"/>
              <a:ea typeface="DM Sans"/>
              <a:cs typeface="DM Sans"/>
              <a:sym typeface="DM Sans"/>
            </a:endParaRPr>
          </a:p>
        </p:txBody>
      </p:sp>
      <p:sp>
        <p:nvSpPr>
          <p:cNvPr id="216" name="Google Shape;216;g12aa89c38a5_0_79"/>
          <p:cNvSpPr txBox="1"/>
          <p:nvPr/>
        </p:nvSpPr>
        <p:spPr>
          <a:xfrm>
            <a:off x="476250" y="1410400"/>
            <a:ext cx="38346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El </a:t>
            </a:r>
            <a:r>
              <a:rPr b="1" lang="es" sz="1350">
                <a:solidFill>
                  <a:schemeClr val="dk1"/>
                </a:solidFill>
                <a:latin typeface="DM Sans"/>
                <a:ea typeface="DM Sans"/>
                <a:cs typeface="DM Sans"/>
                <a:sym typeface="DM Sans"/>
              </a:rPr>
              <a:t>mismo valor de a con distintos valores de b, </a:t>
            </a:r>
            <a:r>
              <a:rPr lang="es" sz="1350">
                <a:solidFill>
                  <a:schemeClr val="dk1"/>
                </a:solidFill>
                <a:latin typeface="DM Sans"/>
                <a:ea typeface="DM Sans"/>
                <a:cs typeface="DM Sans"/>
                <a:sym typeface="DM Sans"/>
              </a:rPr>
              <a:t>aquí cambia la pendiente o inclinación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
        <p:nvSpPr>
          <p:cNvPr id="217" name="Google Shape;217;g12aa89c38a5_0_79"/>
          <p:cNvSpPr txBox="1"/>
          <p:nvPr/>
        </p:nvSpPr>
        <p:spPr>
          <a:xfrm>
            <a:off x="4713600" y="1421550"/>
            <a:ext cx="3714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sz="1350">
                <a:solidFill>
                  <a:schemeClr val="dk1"/>
                </a:solidFill>
                <a:latin typeface="DM Sans"/>
                <a:ea typeface="DM Sans"/>
                <a:cs typeface="DM Sans"/>
                <a:sym typeface="DM Sans"/>
              </a:rPr>
              <a:t>Un </a:t>
            </a:r>
            <a:r>
              <a:rPr b="1" lang="es" sz="1350">
                <a:solidFill>
                  <a:schemeClr val="dk1"/>
                </a:solidFill>
                <a:latin typeface="DM Sans"/>
                <a:ea typeface="DM Sans"/>
                <a:cs typeface="DM Sans"/>
                <a:sym typeface="DM Sans"/>
              </a:rPr>
              <a:t>valor fijo de </a:t>
            </a:r>
            <a:r>
              <a:rPr b="1" i="1" lang="es" sz="1350">
                <a:solidFill>
                  <a:schemeClr val="dk1"/>
                </a:solidFill>
                <a:latin typeface="DM Sans"/>
                <a:ea typeface="DM Sans"/>
                <a:cs typeface="DM Sans"/>
                <a:sym typeface="DM Sans"/>
              </a:rPr>
              <a:t>b</a:t>
            </a:r>
            <a:r>
              <a:rPr b="1" lang="es" sz="1350">
                <a:solidFill>
                  <a:schemeClr val="dk1"/>
                </a:solidFill>
                <a:latin typeface="DM Sans"/>
                <a:ea typeface="DM Sans"/>
                <a:cs typeface="DM Sans"/>
                <a:sym typeface="DM Sans"/>
              </a:rPr>
              <a:t> para distintos valores de </a:t>
            </a:r>
            <a:r>
              <a:rPr b="1" i="1" lang="es" sz="135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 aquí cambia la posición de la recta pero su inclinación permanece igual.</a:t>
            </a:r>
            <a:endParaRPr sz="1350">
              <a:latin typeface="DM Sans"/>
              <a:ea typeface="DM Sans"/>
              <a:cs typeface="DM Sans"/>
              <a:sym typeface="DM Sans"/>
            </a:endParaRPr>
          </a:p>
        </p:txBody>
      </p:sp>
      <p:pic>
        <p:nvPicPr>
          <p:cNvPr id="218" name="Google Shape;218;g12aa89c38a5_0_79"/>
          <p:cNvPicPr preferRelativeResize="0"/>
          <p:nvPr/>
        </p:nvPicPr>
        <p:blipFill>
          <a:blip r:embed="rId3">
            <a:alphaModFix/>
          </a:blip>
          <a:stretch>
            <a:fillRect/>
          </a:stretch>
        </p:blipFill>
        <p:spPr>
          <a:xfrm>
            <a:off x="807325" y="2062675"/>
            <a:ext cx="2801365" cy="2733700"/>
          </a:xfrm>
          <a:prstGeom prst="rect">
            <a:avLst/>
          </a:prstGeom>
          <a:noFill/>
          <a:ln cap="flat" cmpd="sng" w="19050">
            <a:solidFill>
              <a:srgbClr val="595959"/>
            </a:solidFill>
            <a:prstDash val="solid"/>
            <a:round/>
            <a:headEnd len="sm" w="sm" type="none"/>
            <a:tailEnd len="sm" w="sm" type="none"/>
          </a:ln>
        </p:spPr>
      </p:pic>
      <p:pic>
        <p:nvPicPr>
          <p:cNvPr id="219" name="Google Shape;219;g12aa89c38a5_0_79"/>
          <p:cNvPicPr preferRelativeResize="0"/>
          <p:nvPr/>
        </p:nvPicPr>
        <p:blipFill>
          <a:blip r:embed="rId4">
            <a:alphaModFix/>
          </a:blip>
          <a:stretch>
            <a:fillRect/>
          </a:stretch>
        </p:blipFill>
        <p:spPr>
          <a:xfrm>
            <a:off x="5369180" y="2174125"/>
            <a:ext cx="2173032" cy="26222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5"/>
          <p:cNvSpPr txBox="1"/>
          <p:nvPr/>
        </p:nvSpPr>
        <p:spPr>
          <a:xfrm>
            <a:off x="900075" y="1648200"/>
            <a:ext cx="70575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Definición y ubicación de la </a:t>
            </a:r>
            <a:r>
              <a:rPr b="1" lang="es" sz="4000">
                <a:solidFill>
                  <a:schemeClr val="accent4"/>
                </a:solidFill>
                <a:latin typeface="DM Sans"/>
                <a:ea typeface="DM Sans"/>
                <a:cs typeface="DM Sans"/>
                <a:sym typeface="DM Sans"/>
              </a:rPr>
              <a:t>regresión dentro de Data Science</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Ideas previas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44"/>
          <p:cNvSpPr txBox="1"/>
          <p:nvPr/>
        </p:nvSpPr>
        <p:spPr>
          <a:xfrm>
            <a:off x="1323900" y="2273425"/>
            <a:ext cx="64962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al análisis predictivo con Regresión</a:t>
            </a:r>
            <a:endParaRPr b="1" i="0" sz="4000" u="none" cap="none" strike="noStrike">
              <a:solidFill>
                <a:srgbClr val="EAFF6A"/>
              </a:solidFill>
              <a:latin typeface="DM Sans"/>
              <a:ea typeface="DM Sans"/>
              <a:cs typeface="DM Sans"/>
              <a:sym typeface="DM Sans"/>
            </a:endParaRPr>
          </a:p>
        </p:txBody>
      </p:sp>
      <p:sp>
        <p:nvSpPr>
          <p:cNvPr id="51" name="Google Shape;51;p4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f403782446_0_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Contenido destacado</a:t>
            </a:r>
            <a:endParaRPr b="1" i="0" sz="4000" u="none" cap="none" strike="noStrike">
              <a:solidFill>
                <a:srgbClr val="EAFF6A"/>
              </a:solidFill>
              <a:latin typeface="DM Sans"/>
              <a:ea typeface="DM Sans"/>
              <a:cs typeface="DM Sans"/>
              <a:sym typeface="DM Sans"/>
            </a:endParaRPr>
          </a:p>
        </p:txBody>
      </p:sp>
      <p:sp>
        <p:nvSpPr>
          <p:cNvPr id="235" name="Google Shape;235;gf403782446_0_0"/>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Si tenemos un conjunto de puntos en las variables </a:t>
            </a:r>
            <a:r>
              <a:rPr i="1" lang="es" sz="2500">
                <a:solidFill>
                  <a:schemeClr val="lt1"/>
                </a:solidFill>
                <a:latin typeface="DM Sans"/>
                <a:ea typeface="DM Sans"/>
                <a:cs typeface="DM Sans"/>
                <a:sym typeface="DM Sans"/>
              </a:rPr>
              <a:t>x</a:t>
            </a:r>
            <a:r>
              <a:rPr lang="es" sz="2500">
                <a:solidFill>
                  <a:schemeClr val="lt1"/>
                </a:solidFill>
                <a:latin typeface="DM Sans"/>
                <a:ea typeface="DM Sans"/>
                <a:cs typeface="DM Sans"/>
                <a:sym typeface="DM Sans"/>
              </a:rPr>
              <a:t> e </a:t>
            </a:r>
            <a:r>
              <a:rPr i="1" lang="es" sz="2500">
                <a:solidFill>
                  <a:schemeClr val="lt1"/>
                </a:solidFill>
                <a:latin typeface="DM Sans"/>
                <a:ea typeface="DM Sans"/>
                <a:cs typeface="DM Sans"/>
                <a:sym typeface="DM Sans"/>
              </a:rPr>
              <a:t>y</a:t>
            </a:r>
            <a:r>
              <a:rPr lang="es" sz="2500">
                <a:solidFill>
                  <a:schemeClr val="lt1"/>
                </a:solidFill>
                <a:latin typeface="DM Sans"/>
                <a:ea typeface="DM Sans"/>
                <a:cs typeface="DM Sans"/>
                <a:sym typeface="DM Sans"/>
              </a:rPr>
              <a:t>, y de alguna forma </a:t>
            </a:r>
            <a:r>
              <a:rPr i="1" lang="es" sz="2500">
                <a:solidFill>
                  <a:schemeClr val="lt1"/>
                </a:solidFill>
                <a:latin typeface="DM Sans"/>
                <a:ea typeface="DM Sans"/>
                <a:cs typeface="DM Sans"/>
                <a:sym typeface="DM Sans"/>
              </a:rPr>
              <a:t>y</a:t>
            </a:r>
            <a:r>
              <a:rPr lang="es" sz="2500">
                <a:solidFill>
                  <a:schemeClr val="lt1"/>
                </a:solidFill>
                <a:latin typeface="DM Sans"/>
                <a:ea typeface="DM Sans"/>
                <a:cs typeface="DM Sans"/>
                <a:sym typeface="DM Sans"/>
              </a:rPr>
              <a:t> depende de </a:t>
            </a:r>
            <a:r>
              <a:rPr i="1" lang="es" sz="2500">
                <a:solidFill>
                  <a:schemeClr val="lt1"/>
                </a:solidFill>
                <a:latin typeface="DM Sans"/>
                <a:ea typeface="DM Sans"/>
                <a:cs typeface="DM Sans"/>
                <a:sym typeface="DM Sans"/>
              </a:rPr>
              <a:t>x</a:t>
            </a:r>
            <a:r>
              <a:rPr lang="es" sz="2500">
                <a:solidFill>
                  <a:schemeClr val="lt1"/>
                </a:solidFill>
                <a:latin typeface="DM Sans"/>
                <a:ea typeface="DM Sans"/>
                <a:cs typeface="DM Sans"/>
                <a:sym typeface="DM Sans"/>
              </a:rPr>
              <a:t>, </a:t>
            </a:r>
            <a:r>
              <a:rPr b="1" lang="es" sz="2500">
                <a:solidFill>
                  <a:schemeClr val="lt1"/>
                </a:solidFill>
                <a:latin typeface="DM Sans"/>
                <a:ea typeface="DM Sans"/>
                <a:cs typeface="DM Sans"/>
                <a:sym typeface="DM Sans"/>
              </a:rPr>
              <a:t>una forma es trazar una recta que de alguna manera puede representar a esos puntos</a:t>
            </a:r>
            <a:r>
              <a:rPr lang="es" sz="2500">
                <a:solidFill>
                  <a:schemeClr val="lt1"/>
                </a:solidFill>
                <a:latin typeface="DM Sans"/>
                <a:ea typeface="DM Sans"/>
                <a:cs typeface="DM Sans"/>
                <a:sym typeface="DM Sans"/>
              </a:rPr>
              <a:t>, tomando un criterio para la representación y trazar una recta que cumpla con él.</a:t>
            </a:r>
            <a:endParaRPr i="0" sz="25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f403782446_0_5"/>
          <p:cNvSpPr txBox="1"/>
          <p:nvPr/>
        </p:nvSpPr>
        <p:spPr>
          <a:xfrm>
            <a:off x="647338" y="698075"/>
            <a:ext cx="3834600" cy="1144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Por ejemplo, una recta que pase “lo más al centro posible” del conjunto de puntos...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41" name="Google Shape;241;gf403782446_0_5"/>
          <p:cNvSpPr txBox="1"/>
          <p:nvPr/>
        </p:nvSpPr>
        <p:spPr>
          <a:xfrm>
            <a:off x="4662063" y="1639050"/>
            <a:ext cx="3834600" cy="196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Aquí es realizamos </a:t>
            </a:r>
            <a:r>
              <a:rPr b="1" lang="es" sz="1350">
                <a:solidFill>
                  <a:schemeClr val="dk1"/>
                </a:solidFill>
                <a:latin typeface="DM Sans"/>
                <a:ea typeface="DM Sans"/>
                <a:cs typeface="DM Sans"/>
                <a:sym typeface="DM Sans"/>
              </a:rPr>
              <a:t>un ajuste de la recta a los datos</a:t>
            </a:r>
            <a:r>
              <a:rPr lang="es" sz="1350">
                <a:solidFill>
                  <a:schemeClr val="dk1"/>
                </a:solidFill>
                <a:latin typeface="DM Sans"/>
                <a:ea typeface="DM Sans"/>
                <a:cs typeface="DM Sans"/>
                <a:sym typeface="DM Sans"/>
              </a:rPr>
              <a:t>. A la técnica que utilizamos para realizar este ajuste a un conjunto de puntos por parte de una recta la llamaremos </a:t>
            </a:r>
            <a:r>
              <a:rPr b="1" lang="es" sz="1350">
                <a:solidFill>
                  <a:schemeClr val="dk1"/>
                </a:solidFill>
                <a:latin typeface="DM Sans"/>
                <a:ea typeface="DM Sans"/>
                <a:cs typeface="DM Sans"/>
                <a:sym typeface="DM Sans"/>
              </a:rPr>
              <a:t>“método de mínimos cuadrados”.</a:t>
            </a:r>
            <a:endParaRPr b="1"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242" name="Google Shape;242;gf403782446_0_5"/>
          <p:cNvPicPr preferRelativeResize="0"/>
          <p:nvPr/>
        </p:nvPicPr>
        <p:blipFill rotWithShape="1">
          <a:blip r:embed="rId3">
            <a:alphaModFix/>
          </a:blip>
          <a:srcRect b="0" l="0" r="0" t="7885"/>
          <a:stretch/>
        </p:blipFill>
        <p:spPr>
          <a:xfrm>
            <a:off x="716800" y="1639050"/>
            <a:ext cx="3695700" cy="244792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2d82f9d360_0_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a:t>
            </a:r>
            <a:endParaRPr b="1" i="0" sz="4000" u="none" cap="none" strike="noStrike">
              <a:solidFill>
                <a:schemeClr val="dk1"/>
              </a:solidFill>
              <a:latin typeface="DM Sans"/>
              <a:ea typeface="DM Sans"/>
              <a:cs typeface="DM Sans"/>
              <a:sym typeface="DM Sans"/>
            </a:endParaRPr>
          </a:p>
        </p:txBody>
      </p:sp>
      <p:sp>
        <p:nvSpPr>
          <p:cNvPr id="248" name="Google Shape;248;g12d82f9d360_0_0"/>
          <p:cNvSpPr txBox="1"/>
          <p:nvPr/>
        </p:nvSpPr>
        <p:spPr>
          <a:xfrm>
            <a:off x="473350" y="1908175"/>
            <a:ext cx="3834600" cy="2519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La </a:t>
            </a:r>
            <a:r>
              <a:rPr b="1" lang="es" sz="1350">
                <a:solidFill>
                  <a:schemeClr val="dk1"/>
                </a:solidFill>
                <a:latin typeface="DM Sans"/>
                <a:ea typeface="DM Sans"/>
                <a:cs typeface="DM Sans"/>
                <a:sym typeface="DM Sans"/>
              </a:rPr>
              <a:t>regresión</a:t>
            </a:r>
            <a:r>
              <a:rPr lang="es" sz="1350">
                <a:solidFill>
                  <a:schemeClr val="dk1"/>
                </a:solidFill>
                <a:latin typeface="DM Sans"/>
                <a:ea typeface="DM Sans"/>
                <a:cs typeface="DM Sans"/>
                <a:sym typeface="DM Sans"/>
              </a:rPr>
              <a:t> es un método para determinar la relación estadística entre una variable dependiente y una o más variables independientes.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Char char="✓"/>
            </a:pPr>
            <a:r>
              <a:rPr lang="es" sz="1350">
                <a:solidFill>
                  <a:schemeClr val="dk1"/>
                </a:solidFill>
                <a:latin typeface="DM Sans"/>
                <a:ea typeface="DM Sans"/>
                <a:cs typeface="DM Sans"/>
                <a:sym typeface="DM Sans"/>
              </a:rPr>
              <a:t>La </a:t>
            </a:r>
            <a:r>
              <a:rPr b="1" lang="es" sz="1350">
                <a:solidFill>
                  <a:schemeClr val="dk1"/>
                </a:solidFill>
                <a:latin typeface="DM Sans"/>
                <a:ea typeface="DM Sans"/>
                <a:cs typeface="DM Sans"/>
                <a:sym typeface="DM Sans"/>
              </a:rPr>
              <a:t>variable independiente</a:t>
            </a:r>
            <a:r>
              <a:rPr lang="es" sz="1350">
                <a:solidFill>
                  <a:schemeClr val="dk1"/>
                </a:solidFill>
                <a:latin typeface="DM Sans"/>
                <a:ea typeface="DM Sans"/>
                <a:cs typeface="DM Sans"/>
                <a:sym typeface="DM Sans"/>
              </a:rPr>
              <a:t> del cambio está asociada con el cambio en las </a:t>
            </a:r>
            <a:r>
              <a:rPr b="1" lang="es" sz="1350">
                <a:solidFill>
                  <a:schemeClr val="dk1"/>
                </a:solidFill>
                <a:latin typeface="DM Sans"/>
                <a:ea typeface="DM Sans"/>
                <a:cs typeface="DM Sans"/>
                <a:sym typeface="DM Sans"/>
              </a:rPr>
              <a:t>variables independientes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Char char="✓"/>
            </a:pPr>
            <a:r>
              <a:rPr lang="es" sz="1350">
                <a:solidFill>
                  <a:schemeClr val="dk1"/>
                </a:solidFill>
                <a:latin typeface="DM Sans"/>
                <a:ea typeface="DM Sans"/>
                <a:cs typeface="DM Sans"/>
                <a:sym typeface="DM Sans"/>
              </a:rPr>
              <a:t>El modelo está dado por la ecuación: </a:t>
            </a:r>
            <a:r>
              <a:rPr b="1" lang="es" sz="1350">
                <a:solidFill>
                  <a:schemeClr val="dk1"/>
                </a:solidFill>
                <a:latin typeface="DM Sans"/>
                <a:ea typeface="DM Sans"/>
                <a:cs typeface="DM Sans"/>
                <a:sym typeface="DM Sans"/>
              </a:rPr>
              <a:t>y꞊a +bx. </a:t>
            </a:r>
            <a:r>
              <a:rPr lang="es" sz="1350">
                <a:solidFill>
                  <a:schemeClr val="dk1"/>
                </a:solidFill>
                <a:latin typeface="DM Sans"/>
                <a:ea typeface="DM Sans"/>
                <a:cs typeface="DM Sans"/>
                <a:sym typeface="DM Sans"/>
              </a:rPr>
              <a:t>Con a= Intercepto y b=pendiente</a:t>
            </a:r>
            <a:endParaRPr sz="1350">
              <a:latin typeface="DM Sans"/>
              <a:ea typeface="DM Sans"/>
              <a:cs typeface="DM Sans"/>
              <a:sym typeface="DM Sans"/>
            </a:endParaRPr>
          </a:p>
        </p:txBody>
      </p:sp>
      <p:pic>
        <p:nvPicPr>
          <p:cNvPr id="249" name="Google Shape;249;g12d82f9d360_0_0"/>
          <p:cNvPicPr preferRelativeResize="0"/>
          <p:nvPr/>
        </p:nvPicPr>
        <p:blipFill>
          <a:blip r:embed="rId3">
            <a:alphaModFix/>
          </a:blip>
          <a:stretch>
            <a:fillRect/>
          </a:stretch>
        </p:blipFill>
        <p:spPr>
          <a:xfrm>
            <a:off x="5453625" y="1358423"/>
            <a:ext cx="2103966" cy="1577975"/>
          </a:xfrm>
          <a:prstGeom prst="rect">
            <a:avLst/>
          </a:prstGeom>
          <a:noFill/>
          <a:ln>
            <a:noFill/>
          </a:ln>
        </p:spPr>
      </p:pic>
      <p:pic>
        <p:nvPicPr>
          <p:cNvPr id="250" name="Google Shape;250;g12d82f9d360_0_0"/>
          <p:cNvPicPr preferRelativeResize="0"/>
          <p:nvPr/>
        </p:nvPicPr>
        <p:blipFill>
          <a:blip r:embed="rId4">
            <a:alphaModFix/>
          </a:blip>
          <a:stretch>
            <a:fillRect/>
          </a:stretch>
        </p:blipFill>
        <p:spPr>
          <a:xfrm>
            <a:off x="5716613" y="2973300"/>
            <a:ext cx="1577975" cy="157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2d82f9d360_0_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256" name="Google Shape;256;g12d82f9d360_0_8"/>
          <p:cNvSpPr txBox="1"/>
          <p:nvPr/>
        </p:nvSpPr>
        <p:spPr>
          <a:xfrm>
            <a:off x="473350" y="1626100"/>
            <a:ext cx="7169400" cy="32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Un modelo de regresión lineal no es simplemente una recta de ajuste por mínimos cuadrados, sino que </a:t>
            </a:r>
            <a:r>
              <a:rPr b="1" lang="es" sz="2500">
                <a:solidFill>
                  <a:schemeClr val="lt1"/>
                </a:solidFill>
                <a:latin typeface="DM Sans"/>
                <a:ea typeface="DM Sans"/>
                <a:cs typeface="DM Sans"/>
                <a:sym typeface="DM Sans"/>
              </a:rPr>
              <a:t>deben cumplirse una serie de condiciones rigurosas que deben probarse matemáticamente</a:t>
            </a:r>
            <a:r>
              <a:rPr lang="es" sz="2500">
                <a:solidFill>
                  <a:schemeClr val="lt1"/>
                </a:solidFill>
                <a:latin typeface="DM Sans"/>
                <a:ea typeface="DM Sans"/>
                <a:cs typeface="DM Sans"/>
                <a:sym typeface="DM Sans"/>
              </a:rPr>
              <a:t>. </a:t>
            </a:r>
            <a:endParaRPr sz="2500">
              <a:solidFill>
                <a:schemeClr val="lt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2d82f9d360_0_1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Condiciones para el uso de Regresión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2d82f9d360_0_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Condiciones de uso</a:t>
            </a:r>
            <a:endParaRPr b="1" i="0" sz="4000" u="none" cap="none" strike="noStrike">
              <a:solidFill>
                <a:schemeClr val="dk1"/>
              </a:solidFill>
              <a:latin typeface="DM Sans"/>
              <a:ea typeface="DM Sans"/>
              <a:cs typeface="DM Sans"/>
              <a:sym typeface="DM Sans"/>
            </a:endParaRPr>
          </a:p>
        </p:txBody>
      </p:sp>
      <p:sp>
        <p:nvSpPr>
          <p:cNvPr id="267" name="Google Shape;267;g12d82f9d360_0_17"/>
          <p:cNvSpPr txBox="1"/>
          <p:nvPr/>
        </p:nvSpPr>
        <p:spPr>
          <a:xfrm>
            <a:off x="476250" y="1535775"/>
            <a:ext cx="4140000" cy="314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90FF"/>
              </a:buClr>
              <a:buSzPts val="1350"/>
              <a:buChar char="✓"/>
            </a:pPr>
            <a:r>
              <a:rPr b="1" lang="es" sz="1350">
                <a:solidFill>
                  <a:schemeClr val="dk1"/>
                </a:solidFill>
                <a:latin typeface="DM Sans"/>
                <a:ea typeface="DM Sans"/>
                <a:cs typeface="DM Sans"/>
                <a:sym typeface="DM Sans"/>
              </a:rPr>
              <a:t>Normalidad: </a:t>
            </a:r>
            <a:r>
              <a:rPr lang="es" sz="1350">
                <a:solidFill>
                  <a:schemeClr val="dk1"/>
                </a:solidFill>
                <a:latin typeface="DM Sans"/>
                <a:ea typeface="DM Sans"/>
                <a:cs typeface="DM Sans"/>
                <a:sym typeface="DM Sans"/>
              </a:rPr>
              <a:t>Los residuales del modelo tienen una distribución normal.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Relación lineal: </a:t>
            </a:r>
            <a:r>
              <a:rPr lang="es" sz="1350">
                <a:solidFill>
                  <a:schemeClr val="dk1"/>
                </a:solidFill>
                <a:latin typeface="DM Sans"/>
                <a:ea typeface="DM Sans"/>
                <a:cs typeface="DM Sans"/>
                <a:sym typeface="DM Sans"/>
              </a:rPr>
              <a:t>Existe una relación lineal entre las variables independientes y la dependiente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Independencia: </a:t>
            </a:r>
            <a:r>
              <a:rPr lang="es" sz="1350">
                <a:solidFill>
                  <a:schemeClr val="dk1"/>
                </a:solidFill>
                <a:latin typeface="DM Sans"/>
                <a:ea typeface="DM Sans"/>
                <a:cs typeface="DM Sans"/>
                <a:sym typeface="DM Sans"/>
              </a:rPr>
              <a:t>no hay correlación entre los residuales como lo que ocurre en series de tiempo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Homocedasticidad: </a:t>
            </a:r>
            <a:r>
              <a:rPr lang="es" sz="1350">
                <a:solidFill>
                  <a:schemeClr val="dk1"/>
                </a:solidFill>
                <a:latin typeface="DM Sans"/>
                <a:ea typeface="DM Sans"/>
                <a:cs typeface="DM Sans"/>
                <a:sym typeface="DM Sans"/>
              </a:rPr>
              <a:t>Los residuales tienen una varianza constante.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 sz="1350">
                <a:solidFill>
                  <a:schemeClr val="dk1"/>
                </a:solidFill>
                <a:latin typeface="DM Sans"/>
                <a:ea typeface="DM Sans"/>
                <a:cs typeface="DM Sans"/>
                <a:sym typeface="DM Sans"/>
              </a:rPr>
              <a:t>Si estos supuestos no se cumplen la regresión pierde potencia (poder predictivo)</a:t>
            </a:r>
            <a:endParaRPr sz="1350">
              <a:solidFill>
                <a:schemeClr val="dk1"/>
              </a:solidFill>
              <a:latin typeface="DM Sans"/>
              <a:ea typeface="DM Sans"/>
              <a:cs typeface="DM Sans"/>
              <a:sym typeface="DM Sans"/>
            </a:endParaRPr>
          </a:p>
        </p:txBody>
      </p:sp>
      <p:pic>
        <p:nvPicPr>
          <p:cNvPr id="268" name="Google Shape;268;g12d82f9d360_0_17"/>
          <p:cNvPicPr preferRelativeResize="0"/>
          <p:nvPr/>
        </p:nvPicPr>
        <p:blipFill>
          <a:blip r:embed="rId3">
            <a:alphaModFix/>
          </a:blip>
          <a:stretch>
            <a:fillRect/>
          </a:stretch>
        </p:blipFill>
        <p:spPr>
          <a:xfrm>
            <a:off x="5078750" y="1587225"/>
            <a:ext cx="3118300" cy="1657625"/>
          </a:xfrm>
          <a:prstGeom prst="rect">
            <a:avLst/>
          </a:prstGeom>
          <a:noFill/>
          <a:ln>
            <a:noFill/>
          </a:ln>
        </p:spPr>
      </p:pic>
      <p:pic>
        <p:nvPicPr>
          <p:cNvPr id="269" name="Google Shape;269;g12d82f9d360_0_17"/>
          <p:cNvPicPr preferRelativeResize="0"/>
          <p:nvPr/>
        </p:nvPicPr>
        <p:blipFill rotWithShape="1">
          <a:blip r:embed="rId4">
            <a:alphaModFix/>
          </a:blip>
          <a:srcRect b="13472" l="3194" r="0" t="24183"/>
          <a:stretch/>
        </p:blipFill>
        <p:spPr>
          <a:xfrm>
            <a:off x="4863588" y="3306084"/>
            <a:ext cx="3548602" cy="12849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2d82f9d360_0_26"/>
          <p:cNvSpPr txBox="1"/>
          <p:nvPr/>
        </p:nvSpPr>
        <p:spPr>
          <a:xfrm>
            <a:off x="473350" y="619525"/>
            <a:ext cx="7056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funciona el método de mínimos cuadros?</a:t>
            </a:r>
            <a:endParaRPr b="1" i="0" sz="4000" u="none" cap="none" strike="noStrike">
              <a:solidFill>
                <a:schemeClr val="dk1"/>
              </a:solidFill>
              <a:latin typeface="DM Sans"/>
              <a:ea typeface="DM Sans"/>
              <a:cs typeface="DM Sans"/>
              <a:sym typeface="DM Sans"/>
            </a:endParaRPr>
          </a:p>
        </p:txBody>
      </p:sp>
      <p:sp>
        <p:nvSpPr>
          <p:cNvPr id="275" name="Google Shape;275;g12d82f9d360_0_26"/>
          <p:cNvSpPr txBox="1"/>
          <p:nvPr/>
        </p:nvSpPr>
        <p:spPr>
          <a:xfrm>
            <a:off x="473350" y="1912525"/>
            <a:ext cx="4140000" cy="2103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3CEFAB"/>
              </a:buClr>
              <a:buSzPts val="1350"/>
              <a:buFont typeface="Helvetica Neue Light"/>
              <a:buChar char="✓"/>
            </a:pPr>
            <a:r>
              <a:rPr lang="es" sz="1350">
                <a:solidFill>
                  <a:schemeClr val="dk1"/>
                </a:solidFill>
                <a:latin typeface="DM Sans"/>
                <a:ea typeface="DM Sans"/>
                <a:cs typeface="DM Sans"/>
                <a:sym typeface="DM Sans"/>
              </a:rPr>
              <a:t>Se toma cada </a:t>
            </a:r>
            <a:r>
              <a:rPr b="1" lang="es" sz="1350">
                <a:solidFill>
                  <a:schemeClr val="dk1"/>
                </a:solidFill>
                <a:latin typeface="DM Sans"/>
                <a:ea typeface="DM Sans"/>
                <a:cs typeface="DM Sans"/>
                <a:sym typeface="DM Sans"/>
              </a:rPr>
              <a:t>punto individual y se calcula su distancia vertical a la recta</a:t>
            </a:r>
            <a:r>
              <a:rPr lang="es" sz="1350">
                <a:solidFill>
                  <a:schemeClr val="dk1"/>
                </a:solidFill>
                <a:latin typeface="DM Sans"/>
                <a:ea typeface="DM Sans"/>
                <a:cs typeface="DM Sans"/>
                <a:sym typeface="DM Sans"/>
              </a:rPr>
              <a:t> (denominada error y simbolizada con la letra e).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3CEFAB"/>
              </a:buClr>
              <a:buSzPts val="1350"/>
              <a:buFont typeface="Helvetica Neue Light"/>
              <a:buChar char="✓"/>
            </a:pPr>
            <a:r>
              <a:rPr lang="es" sz="1350">
                <a:solidFill>
                  <a:schemeClr val="dk1"/>
                </a:solidFill>
                <a:latin typeface="DM Sans"/>
                <a:ea typeface="DM Sans"/>
                <a:cs typeface="DM Sans"/>
                <a:sym typeface="DM Sans"/>
              </a:rPr>
              <a:t>Se realiza entonces </a:t>
            </a:r>
            <a:r>
              <a:rPr b="1" lang="es" sz="1350">
                <a:solidFill>
                  <a:schemeClr val="dk1"/>
                </a:solidFill>
                <a:latin typeface="DM Sans"/>
                <a:ea typeface="DM Sans"/>
                <a:cs typeface="DM Sans"/>
                <a:sym typeface="DM Sans"/>
              </a:rPr>
              <a:t>la suma de todas las distancias verticales elevadas al cuadrado</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3CEFAB"/>
              </a:buClr>
              <a:buSzPts val="1350"/>
              <a:buFont typeface="Helvetica Neue Light"/>
              <a:buChar char="✓"/>
            </a:pPr>
            <a:r>
              <a:rPr lang="es" sz="1350">
                <a:solidFill>
                  <a:schemeClr val="dk1"/>
                </a:solidFill>
                <a:latin typeface="DM Sans"/>
                <a:ea typeface="DM Sans"/>
                <a:cs typeface="DM Sans"/>
                <a:sym typeface="DM Sans"/>
              </a:rPr>
              <a:t>El objetivo es </a:t>
            </a:r>
            <a:r>
              <a:rPr b="1" lang="es" sz="1350">
                <a:solidFill>
                  <a:schemeClr val="dk1"/>
                </a:solidFill>
                <a:latin typeface="DM Sans"/>
                <a:ea typeface="DM Sans"/>
                <a:cs typeface="DM Sans"/>
                <a:sym typeface="DM Sans"/>
              </a:rPr>
              <a:t>minimizar</a:t>
            </a:r>
            <a:r>
              <a:rPr lang="es" sz="1350">
                <a:solidFill>
                  <a:schemeClr val="dk1"/>
                </a:solidFill>
                <a:latin typeface="DM Sans"/>
                <a:ea typeface="DM Sans"/>
                <a:cs typeface="DM Sans"/>
                <a:sym typeface="DM Sans"/>
              </a:rPr>
              <a:t> los errores: </a:t>
            </a:r>
            <a:endParaRPr b="1" sz="1350">
              <a:solidFill>
                <a:schemeClr val="dk1"/>
              </a:solidFill>
              <a:latin typeface="DM Sans"/>
              <a:ea typeface="DM Sans"/>
              <a:cs typeface="DM Sans"/>
              <a:sym typeface="DM Sans"/>
            </a:endParaRPr>
          </a:p>
        </p:txBody>
      </p:sp>
      <p:pic>
        <p:nvPicPr>
          <p:cNvPr id="276" name="Google Shape;276;g12d82f9d360_0_26"/>
          <p:cNvPicPr preferRelativeResize="0"/>
          <p:nvPr/>
        </p:nvPicPr>
        <p:blipFill>
          <a:blip r:embed="rId3">
            <a:alphaModFix/>
          </a:blip>
          <a:stretch>
            <a:fillRect/>
          </a:stretch>
        </p:blipFill>
        <p:spPr>
          <a:xfrm>
            <a:off x="1022350" y="4016125"/>
            <a:ext cx="1994009" cy="562825"/>
          </a:xfrm>
          <a:prstGeom prst="rect">
            <a:avLst/>
          </a:prstGeom>
          <a:noFill/>
          <a:ln>
            <a:noFill/>
          </a:ln>
        </p:spPr>
      </p:pic>
      <p:pic>
        <p:nvPicPr>
          <p:cNvPr id="277" name="Google Shape;277;g12d82f9d360_0_26"/>
          <p:cNvPicPr preferRelativeResize="0"/>
          <p:nvPr/>
        </p:nvPicPr>
        <p:blipFill>
          <a:blip r:embed="rId4">
            <a:alphaModFix/>
          </a:blip>
          <a:stretch>
            <a:fillRect/>
          </a:stretch>
        </p:blipFill>
        <p:spPr>
          <a:xfrm>
            <a:off x="5470875" y="2140075"/>
            <a:ext cx="2248677" cy="210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2d82f9d360_0_3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283" name="Google Shape;283;g12d82f9d360_0_35"/>
          <p:cNvSpPr txBox="1"/>
          <p:nvPr/>
        </p:nvSpPr>
        <p:spPr>
          <a:xfrm>
            <a:off x="457725" y="2211625"/>
            <a:ext cx="4321200" cy="1767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Existe una fórmula (¡que no veremos aquí!) para encontrar precisamente la recta que cumple con la condición de que la fórmula de mínimos cuadrados.</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Font typeface="DM Sans"/>
              <a:buChar char="✓"/>
            </a:pPr>
            <a:r>
              <a:rPr b="1" lang="es" sz="1350">
                <a:solidFill>
                  <a:schemeClr val="dk1"/>
                </a:solidFill>
                <a:latin typeface="DM Sans"/>
                <a:ea typeface="DM Sans"/>
                <a:cs typeface="DM Sans"/>
                <a:sym typeface="DM Sans"/>
              </a:rPr>
              <a:t>El método de mínimos cuadrados es el método por defecto que utiliza el modelo de regresión lineal.</a:t>
            </a:r>
            <a:endParaRPr sz="1350">
              <a:latin typeface="DM Sans"/>
              <a:ea typeface="DM Sans"/>
              <a:cs typeface="DM Sans"/>
              <a:sym typeface="DM Sans"/>
            </a:endParaRPr>
          </a:p>
        </p:txBody>
      </p:sp>
      <p:sp>
        <p:nvSpPr>
          <p:cNvPr id="284" name="Google Shape;284;g12d82f9d360_0_3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85" name="Google Shape;285;g12d82f9d360_0_35"/>
          <p:cNvPicPr preferRelativeResize="0"/>
          <p:nvPr/>
        </p:nvPicPr>
        <p:blipFill>
          <a:blip r:embed="rId3">
            <a:alphaModFix/>
          </a:blip>
          <a:stretch>
            <a:fillRect/>
          </a:stretch>
        </p:blipFill>
        <p:spPr>
          <a:xfrm>
            <a:off x="4926850" y="1197051"/>
            <a:ext cx="3441024" cy="2749376"/>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2d82f9d360_0_4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dentro de Data Science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9"/>
          <p:cNvSpPr txBox="1"/>
          <p:nvPr/>
        </p:nvSpPr>
        <p:spPr>
          <a:xfrm>
            <a:off x="476250" y="1024800"/>
            <a:ext cx="36774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Machine Learning está asociado a tres tipos de problemas</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Aprendizaje Supervisado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Aprendizaje No supervisado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Aprendizaje por refuerzo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a:t>
            </a:r>
            <a:r>
              <a:rPr b="1" lang="es" sz="1350">
                <a:solidFill>
                  <a:schemeClr val="dk1"/>
                </a:solidFill>
                <a:latin typeface="DM Sans"/>
                <a:ea typeface="DM Sans"/>
                <a:cs typeface="DM Sans"/>
                <a:sym typeface="DM Sans"/>
              </a:rPr>
              <a:t> regresión</a:t>
            </a:r>
            <a:r>
              <a:rPr lang="es" sz="1350">
                <a:solidFill>
                  <a:schemeClr val="dk1"/>
                </a:solidFill>
                <a:latin typeface="DM Sans"/>
                <a:ea typeface="DM Sans"/>
                <a:cs typeface="DM Sans"/>
                <a:sym typeface="DM Sans"/>
              </a:rPr>
              <a:t> hace parte de lo que se conoce como </a:t>
            </a:r>
            <a:r>
              <a:rPr b="1" lang="es" sz="1350">
                <a:solidFill>
                  <a:schemeClr val="dk1"/>
                </a:solidFill>
                <a:latin typeface="DM Sans"/>
                <a:ea typeface="DM Sans"/>
                <a:cs typeface="DM Sans"/>
                <a:sym typeface="DM Sans"/>
              </a:rPr>
              <a:t>Aprendizaje Supervisado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a:t>
            </a:r>
            <a:r>
              <a:rPr b="1" lang="es" sz="1350">
                <a:solidFill>
                  <a:schemeClr val="dk1"/>
                </a:solidFill>
                <a:latin typeface="DM Sans"/>
                <a:ea typeface="DM Sans"/>
                <a:cs typeface="DM Sans"/>
                <a:sym typeface="DM Sans"/>
              </a:rPr>
              <a:t>regresión</a:t>
            </a:r>
            <a:r>
              <a:rPr lang="es" sz="1350">
                <a:solidFill>
                  <a:schemeClr val="dk1"/>
                </a:solidFill>
                <a:latin typeface="DM Sans"/>
                <a:ea typeface="DM Sans"/>
                <a:cs typeface="DM Sans"/>
                <a:sym typeface="DM Sans"/>
              </a:rPr>
              <a:t> se puede lle</a:t>
            </a:r>
            <a:r>
              <a:rPr lang="es" sz="1350">
                <a:solidFill>
                  <a:schemeClr val="dk1"/>
                </a:solidFill>
                <a:latin typeface="DM Sans"/>
                <a:ea typeface="DM Sans"/>
                <a:cs typeface="DM Sans"/>
                <a:sym typeface="DM Sans"/>
              </a:rPr>
              <a:t>v</a:t>
            </a:r>
            <a:r>
              <a:rPr lang="es" sz="1350">
                <a:solidFill>
                  <a:schemeClr val="dk1"/>
                </a:solidFill>
                <a:latin typeface="DM Sans"/>
                <a:ea typeface="DM Sans"/>
                <a:cs typeface="DM Sans"/>
                <a:sym typeface="DM Sans"/>
              </a:rPr>
              <a:t>ar a cabo por un amplio número de algoritmos (e.g Modelo lineal, XGBOOST, Random Forest, Regresión Ridge, Lasso y ElasticNet)</a:t>
            </a:r>
            <a:endParaRPr sz="1350">
              <a:latin typeface="DM Sans"/>
              <a:ea typeface="DM Sans"/>
              <a:cs typeface="DM Sans"/>
              <a:sym typeface="DM Sans"/>
            </a:endParaRPr>
          </a:p>
        </p:txBody>
      </p:sp>
      <p:pic>
        <p:nvPicPr>
          <p:cNvPr id="296" name="Google Shape;296;p59"/>
          <p:cNvPicPr preferRelativeResize="0"/>
          <p:nvPr/>
        </p:nvPicPr>
        <p:blipFill>
          <a:blip r:embed="rId3">
            <a:alphaModFix/>
          </a:blip>
          <a:stretch>
            <a:fillRect/>
          </a:stretch>
        </p:blipFill>
        <p:spPr>
          <a:xfrm>
            <a:off x="4153650" y="956950"/>
            <a:ext cx="4567849" cy="3229601"/>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45"/>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7" name="Google Shape;57;p45"/>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8" name="Google Shape;58;p45"/>
          <p:cNvPicPr preferRelativeResize="0"/>
          <p:nvPr/>
        </p:nvPicPr>
        <p:blipFill rotWithShape="1">
          <a:blip r:embed="rId5">
            <a:alphaModFix/>
          </a:blip>
          <a:srcRect b="0" l="0" r="0" t="0"/>
          <a:stretch/>
        </p:blipFill>
        <p:spPr>
          <a:xfrm>
            <a:off x="5865175" y="1317325"/>
            <a:ext cx="1958700" cy="2989595"/>
          </a:xfrm>
          <a:prstGeom prst="rect">
            <a:avLst/>
          </a:prstGeom>
          <a:noFill/>
          <a:ln>
            <a:noFill/>
          </a:ln>
        </p:spPr>
      </p:pic>
      <p:pic>
        <p:nvPicPr>
          <p:cNvPr id="59" name="Google Shape;59;p45"/>
          <p:cNvPicPr preferRelativeResize="0"/>
          <p:nvPr/>
        </p:nvPicPr>
        <p:blipFill rotWithShape="1">
          <a:blip r:embed="rId6">
            <a:alphaModFix/>
          </a:blip>
          <a:srcRect b="0" l="0" r="0" t="0"/>
          <a:stretch/>
        </p:blipFill>
        <p:spPr>
          <a:xfrm>
            <a:off x="1320975" y="1317325"/>
            <a:ext cx="1958700" cy="2989595"/>
          </a:xfrm>
          <a:prstGeom prst="rect">
            <a:avLst/>
          </a:prstGeom>
          <a:noFill/>
          <a:ln>
            <a:noFill/>
          </a:ln>
        </p:spPr>
      </p:pic>
      <p:sp>
        <p:nvSpPr>
          <p:cNvPr id="60" name="Google Shape;60;p4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61" name="Google Shape;61;p4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11</a:t>
            </a:r>
            <a:endParaRPr b="1" i="0" sz="1600" u="none" cap="none" strike="noStrike">
              <a:solidFill>
                <a:srgbClr val="999999"/>
              </a:solidFill>
              <a:latin typeface="DM Sans"/>
              <a:ea typeface="DM Sans"/>
              <a:cs typeface="DM Sans"/>
              <a:sym typeface="DM Sans"/>
            </a:endParaRPr>
          </a:p>
        </p:txBody>
      </p:sp>
      <p:cxnSp>
        <p:nvCxnSpPr>
          <p:cNvPr id="62" name="Google Shape;62;p45"/>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3" name="Google Shape;63;p45"/>
          <p:cNvSpPr txBox="1"/>
          <p:nvPr/>
        </p:nvSpPr>
        <p:spPr>
          <a:xfrm>
            <a:off x="1351375" y="18546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Preprocesamiento estadístico de los datos</a:t>
            </a:r>
            <a:endParaRPr b="1" i="0" sz="1500" u="none" cap="none" strike="noStrike">
              <a:solidFill>
                <a:srgbClr val="999999"/>
              </a:solidFill>
              <a:latin typeface="DM Sans"/>
              <a:ea typeface="DM Sans"/>
              <a:cs typeface="DM Sans"/>
              <a:sym typeface="DM Sans"/>
            </a:endParaRPr>
          </a:p>
        </p:txBody>
      </p:sp>
      <p:sp>
        <p:nvSpPr>
          <p:cNvPr id="64" name="Google Shape;64;p4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12</a:t>
            </a:r>
            <a:endParaRPr b="1" i="0" sz="1600" u="none" cap="none" strike="noStrike">
              <a:solidFill>
                <a:schemeClr val="lt1"/>
              </a:solidFill>
              <a:latin typeface="DM Sans"/>
              <a:ea typeface="DM Sans"/>
              <a:cs typeface="DM Sans"/>
              <a:sym typeface="DM Sans"/>
            </a:endParaRPr>
          </a:p>
        </p:txBody>
      </p:sp>
      <p:cxnSp>
        <p:nvCxnSpPr>
          <p:cNvPr id="65" name="Google Shape;65;p45"/>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6" name="Google Shape;66;p45"/>
          <p:cNvSpPr txBox="1"/>
          <p:nvPr/>
        </p:nvSpPr>
        <p:spPr>
          <a:xfrm>
            <a:off x="3592650" y="18546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Introducción al análisis predictivo con Regresión</a:t>
            </a:r>
            <a:endParaRPr b="1" i="0" sz="1500" u="none" cap="none" strike="noStrike">
              <a:solidFill>
                <a:srgbClr val="EAFF6A"/>
              </a:solidFill>
              <a:latin typeface="DM Sans"/>
              <a:ea typeface="DM Sans"/>
              <a:cs typeface="DM Sans"/>
              <a:sym typeface="DM Sans"/>
            </a:endParaRPr>
          </a:p>
        </p:txBody>
      </p:sp>
      <p:sp>
        <p:nvSpPr>
          <p:cNvPr id="67" name="Google Shape;67;p4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13</a:t>
            </a:r>
            <a:endParaRPr b="1" i="0" sz="1600" u="none" cap="none" strike="noStrike">
              <a:solidFill>
                <a:srgbClr val="999999"/>
              </a:solidFill>
              <a:latin typeface="DM Sans"/>
              <a:ea typeface="DM Sans"/>
              <a:cs typeface="DM Sans"/>
              <a:sym typeface="DM Sans"/>
            </a:endParaRPr>
          </a:p>
        </p:txBody>
      </p:sp>
      <p:cxnSp>
        <p:nvCxnSpPr>
          <p:cNvPr id="68" name="Google Shape;68;p45"/>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9" name="Google Shape;69;p45"/>
          <p:cNvSpPr txBox="1"/>
          <p:nvPr/>
        </p:nvSpPr>
        <p:spPr>
          <a:xfrm>
            <a:off x="5865175" y="1943113"/>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Modelos analíticios para DS</a:t>
            </a:r>
            <a:endParaRPr b="1" i="0" sz="1500" u="none" cap="none" strike="noStrike">
              <a:solidFill>
                <a:srgbClr val="999999"/>
              </a:solidFill>
              <a:latin typeface="DM Sans"/>
              <a:ea typeface="DM Sans"/>
              <a:cs typeface="DM Sans"/>
              <a:sym typeface="DM Sans"/>
            </a:endParaRPr>
          </a:p>
        </p:txBody>
      </p:sp>
      <p:cxnSp>
        <p:nvCxnSpPr>
          <p:cNvPr id="70" name="Google Shape;70;p45"/>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1" name="Google Shape;71;p45"/>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2" name="Google Shape;72;p45"/>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3" name="Google Shape;73;p45"/>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p:txBody>
      </p:sp>
      <p:sp>
        <p:nvSpPr>
          <p:cNvPr id="74" name="Google Shape;74;p45"/>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Lorem ipsum</a:t>
            </a:r>
            <a:endParaRPr b="0" i="0" sz="1200" u="none" cap="none" strike="noStrike">
              <a:solidFill>
                <a:schemeClr val="lt1"/>
              </a:solidFill>
              <a:latin typeface="DM Sans"/>
              <a:ea typeface="DM Sans"/>
              <a:cs typeface="DM Sans"/>
              <a:sym typeface="DM Sans"/>
            </a:endParaRPr>
          </a:p>
        </p:txBody>
      </p:sp>
      <p:sp>
        <p:nvSpPr>
          <p:cNvPr id="75" name="Google Shape;75;p45"/>
          <p:cNvSpPr txBox="1"/>
          <p:nvPr/>
        </p:nvSpPr>
        <p:spPr>
          <a:xfrm>
            <a:off x="3683226" y="2683775"/>
            <a:ext cx="1778400" cy="167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Nociones básicas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8"/>
              </a:rPr>
              <a:t>Aplicaciones prácticas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9"/>
              </a:rPr>
              <a:t>Interpretación</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10"/>
              </a:rPr>
              <a:t>Ejemplo en vivo</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2d82f9d360_0_63"/>
          <p:cNvSpPr txBox="1"/>
          <p:nvPr/>
        </p:nvSpPr>
        <p:spPr>
          <a:xfrm>
            <a:off x="647400" y="345975"/>
            <a:ext cx="75657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Tipos de problemas que resuelve el Aprendizaje Supervisado</a:t>
            </a:r>
            <a:endParaRPr b="1" i="0" sz="3500" u="none" cap="none" strike="noStrike">
              <a:solidFill>
                <a:schemeClr val="lt1"/>
              </a:solidFill>
              <a:latin typeface="DM Sans"/>
              <a:ea typeface="DM Sans"/>
              <a:cs typeface="DM Sans"/>
              <a:sym typeface="DM Sans"/>
            </a:endParaRPr>
          </a:p>
        </p:txBody>
      </p:sp>
      <p:sp>
        <p:nvSpPr>
          <p:cNvPr id="302" name="Google Shape;302;g12d82f9d360_0_63"/>
          <p:cNvSpPr/>
          <p:nvPr/>
        </p:nvSpPr>
        <p:spPr>
          <a:xfrm>
            <a:off x="647400" y="1675700"/>
            <a:ext cx="7849200" cy="2701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12d82f9d360_0_63"/>
          <p:cNvSpPr txBox="1"/>
          <p:nvPr/>
        </p:nvSpPr>
        <p:spPr>
          <a:xfrm>
            <a:off x="1028675" y="2375300"/>
            <a:ext cx="325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Necesitan predecir </a:t>
            </a:r>
            <a:r>
              <a:rPr b="1" lang="es" sz="1350">
                <a:solidFill>
                  <a:schemeClr val="dk1"/>
                </a:solidFill>
                <a:latin typeface="DM Sans"/>
                <a:ea typeface="DM Sans"/>
                <a:cs typeface="DM Sans"/>
                <a:sym typeface="DM Sans"/>
              </a:rPr>
              <a:t>la clase más probable de un elemento</a:t>
            </a:r>
            <a:r>
              <a:rPr lang="es" sz="1350">
                <a:solidFill>
                  <a:schemeClr val="dk1"/>
                </a:solidFill>
                <a:latin typeface="DM Sans"/>
                <a:ea typeface="DM Sans"/>
                <a:cs typeface="DM Sans"/>
                <a:sym typeface="DM Sans"/>
              </a:rPr>
              <a:t>, en función de un conjunto de variables de entrada. Para este tipo de algoritmos, la variable target o respuesta, </a:t>
            </a:r>
            <a:r>
              <a:rPr b="1" lang="es" sz="1350">
                <a:solidFill>
                  <a:schemeClr val="dk1"/>
                </a:solidFill>
                <a:latin typeface="DM Sans"/>
                <a:ea typeface="DM Sans"/>
                <a:cs typeface="DM Sans"/>
                <a:sym typeface="DM Sans"/>
              </a:rPr>
              <a:t>es una variable de tipo categórica</a:t>
            </a:r>
            <a:r>
              <a:rPr lang="es" sz="1350">
                <a:solidFill>
                  <a:schemeClr val="dk1"/>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304" name="Google Shape;304;g12d82f9d360_0_63"/>
          <p:cNvSpPr txBox="1"/>
          <p:nvPr/>
        </p:nvSpPr>
        <p:spPr>
          <a:xfrm>
            <a:off x="1028675" y="1759700"/>
            <a:ext cx="216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Problemas de clasificación</a:t>
            </a:r>
            <a:endParaRPr b="1" i="0" sz="1400" u="none" cap="none" strike="noStrike">
              <a:solidFill>
                <a:srgbClr val="000000"/>
              </a:solidFill>
              <a:latin typeface="DM Sans"/>
              <a:ea typeface="DM Sans"/>
              <a:cs typeface="DM Sans"/>
              <a:sym typeface="DM Sans"/>
            </a:endParaRPr>
          </a:p>
        </p:txBody>
      </p:sp>
      <p:sp>
        <p:nvSpPr>
          <p:cNvPr id="305" name="Google Shape;305;g12d82f9d360_0_63"/>
          <p:cNvSpPr txBox="1"/>
          <p:nvPr/>
        </p:nvSpPr>
        <p:spPr>
          <a:xfrm>
            <a:off x="4726775" y="2375300"/>
            <a:ext cx="32535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vez de predecir categorías, </a:t>
            </a:r>
            <a:r>
              <a:rPr b="1" lang="es" sz="1350">
                <a:solidFill>
                  <a:schemeClr val="dk1"/>
                </a:solidFill>
                <a:latin typeface="DM Sans"/>
                <a:ea typeface="DM Sans"/>
                <a:cs typeface="DM Sans"/>
                <a:sym typeface="DM Sans"/>
              </a:rPr>
              <a:t>predicen valores numéricos</a:t>
            </a:r>
            <a:r>
              <a:rPr lang="es" sz="1350">
                <a:solidFill>
                  <a:schemeClr val="dk1"/>
                </a:solidFill>
                <a:latin typeface="DM Sans"/>
                <a:ea typeface="DM Sans"/>
                <a:cs typeface="DM Sans"/>
                <a:sym typeface="DM Sans"/>
              </a:rPr>
              <a:t>. Es decir, la variable target en un problema de regresión </a:t>
            </a:r>
            <a:r>
              <a:rPr b="1" lang="es" sz="1350">
                <a:solidFill>
                  <a:schemeClr val="dk1"/>
                </a:solidFill>
                <a:latin typeface="DM Sans"/>
                <a:ea typeface="DM Sans"/>
                <a:cs typeface="DM Sans"/>
                <a:sym typeface="DM Sans"/>
              </a:rPr>
              <a:t>es de tipo cuantitativa.</a:t>
            </a:r>
            <a:endParaRPr i="0" sz="1350" u="none" cap="none" strike="noStrike">
              <a:solidFill>
                <a:srgbClr val="000000"/>
              </a:solidFill>
              <a:latin typeface="DM Sans"/>
              <a:ea typeface="DM Sans"/>
              <a:cs typeface="DM Sans"/>
              <a:sym typeface="DM Sans"/>
            </a:endParaRPr>
          </a:p>
        </p:txBody>
      </p:sp>
      <p:sp>
        <p:nvSpPr>
          <p:cNvPr id="306" name="Google Shape;306;g12d82f9d360_0_63"/>
          <p:cNvSpPr txBox="1"/>
          <p:nvPr/>
        </p:nvSpPr>
        <p:spPr>
          <a:xfrm>
            <a:off x="4726775" y="1759700"/>
            <a:ext cx="2064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Problemas de regresión</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2d82f9d360_0_76"/>
          <p:cNvSpPr txBox="1"/>
          <p:nvPr/>
        </p:nvSpPr>
        <p:spPr>
          <a:xfrm>
            <a:off x="473350" y="619525"/>
            <a:ext cx="613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Aprendizaje Supervisado</a:t>
            </a:r>
            <a:endParaRPr b="1" i="0" sz="4000" u="none" cap="none" strike="noStrike">
              <a:solidFill>
                <a:schemeClr val="dk1"/>
              </a:solidFill>
              <a:latin typeface="DM Sans"/>
              <a:ea typeface="DM Sans"/>
              <a:cs typeface="DM Sans"/>
              <a:sym typeface="DM Sans"/>
            </a:endParaRPr>
          </a:p>
        </p:txBody>
      </p:sp>
      <p:sp>
        <p:nvSpPr>
          <p:cNvPr id="312" name="Google Shape;312;g12d82f9d360_0_76"/>
          <p:cNvSpPr txBox="1"/>
          <p:nvPr/>
        </p:nvSpPr>
        <p:spPr>
          <a:xfrm>
            <a:off x="566800" y="2150463"/>
            <a:ext cx="3340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s" sz="1350">
                <a:solidFill>
                  <a:schemeClr val="dk1"/>
                </a:solidFill>
                <a:latin typeface="DM Sans"/>
                <a:ea typeface="DM Sans"/>
                <a:cs typeface="DM Sans"/>
                <a:sym typeface="DM Sans"/>
              </a:rPr>
              <a:t>Entonces, </a:t>
            </a:r>
            <a:r>
              <a:rPr b="1" lang="es" sz="1350">
                <a:solidFill>
                  <a:schemeClr val="dk1"/>
                </a:solidFill>
                <a:latin typeface="DM Sans"/>
                <a:ea typeface="DM Sans"/>
                <a:cs typeface="DM Sans"/>
                <a:sym typeface="DM Sans"/>
              </a:rPr>
              <a:t>¿cómo sé si tengo que utilizar un algoritmo de clasificación o de regresión?</a:t>
            </a:r>
            <a:r>
              <a:rPr lang="es" sz="1350">
                <a:solidFill>
                  <a:schemeClr val="dk1"/>
                </a:solidFill>
                <a:latin typeface="DM Sans"/>
                <a:ea typeface="DM Sans"/>
                <a:cs typeface="DM Sans"/>
                <a:sym typeface="DM Sans"/>
              </a:rPr>
              <a:t> Depende del tipo de problema que plantea mi variable a predecir 😉</a:t>
            </a:r>
            <a:endParaRPr sz="1350">
              <a:latin typeface="DM Sans"/>
              <a:ea typeface="DM Sans"/>
              <a:cs typeface="DM Sans"/>
              <a:sym typeface="DM Sans"/>
            </a:endParaRPr>
          </a:p>
        </p:txBody>
      </p:sp>
      <p:pic>
        <p:nvPicPr>
          <p:cNvPr id="313" name="Google Shape;313;g12d82f9d360_0_76"/>
          <p:cNvPicPr preferRelativeResize="0"/>
          <p:nvPr/>
        </p:nvPicPr>
        <p:blipFill rotWithShape="1">
          <a:blip r:embed="rId3">
            <a:alphaModFix/>
          </a:blip>
          <a:srcRect b="0" l="0" r="0" t="0"/>
          <a:stretch/>
        </p:blipFill>
        <p:spPr>
          <a:xfrm>
            <a:off x="4252650" y="1705062"/>
            <a:ext cx="4063550" cy="2114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2d82f9d360_0_8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Regresión dentro de DS</a:t>
            </a:r>
            <a:endParaRPr b="1" i="0" sz="3500" u="none" cap="none" strike="noStrike">
              <a:solidFill>
                <a:schemeClr val="lt1"/>
              </a:solidFill>
              <a:latin typeface="DM Sans"/>
              <a:ea typeface="DM Sans"/>
              <a:cs typeface="DM Sans"/>
              <a:sym typeface="DM Sans"/>
            </a:endParaRPr>
          </a:p>
        </p:txBody>
      </p:sp>
      <p:sp>
        <p:nvSpPr>
          <p:cNvPr id="319" name="Google Shape;319;g12d82f9d360_0_84"/>
          <p:cNvSpPr txBox="1"/>
          <p:nvPr/>
        </p:nvSpPr>
        <p:spPr>
          <a:xfrm>
            <a:off x="464750" y="4637850"/>
            <a:ext cx="705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Ruta de trabajo elemental para trabajo con algoritmos de Scikit-Learn</a:t>
            </a:r>
            <a:endParaRPr sz="1100">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999999"/>
              </a:solidFill>
              <a:latin typeface="DM Sans"/>
              <a:ea typeface="DM Sans"/>
              <a:cs typeface="DM Sans"/>
              <a:sym typeface="DM Sans"/>
            </a:endParaRPr>
          </a:p>
        </p:txBody>
      </p:sp>
      <p:pic>
        <p:nvPicPr>
          <p:cNvPr id="320" name="Google Shape;320;g12d82f9d360_0_84"/>
          <p:cNvPicPr preferRelativeResize="0"/>
          <p:nvPr/>
        </p:nvPicPr>
        <p:blipFill>
          <a:blip r:embed="rId3">
            <a:alphaModFix/>
          </a:blip>
          <a:stretch>
            <a:fillRect/>
          </a:stretch>
        </p:blipFill>
        <p:spPr>
          <a:xfrm>
            <a:off x="1622950" y="1190000"/>
            <a:ext cx="5898100" cy="3273426"/>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7"/>
          <p:cNvSpPr txBox="1"/>
          <p:nvPr/>
        </p:nvSpPr>
        <p:spPr>
          <a:xfrm>
            <a:off x="1461288"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Regresión lineal simple y múltiple, nociones y</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aplicaciones prácticas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concepto modelo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2d82f9d360_0_9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Para poder aplicar un modelo de regresión lineal</a:t>
            </a:r>
            <a:endParaRPr b="1" i="0" sz="4000" u="none" cap="none" strike="noStrike">
              <a:solidFill>
                <a:schemeClr val="dk1"/>
              </a:solidFill>
              <a:latin typeface="DM Sans"/>
              <a:ea typeface="DM Sans"/>
              <a:cs typeface="DM Sans"/>
              <a:sym typeface="DM Sans"/>
            </a:endParaRPr>
          </a:p>
        </p:txBody>
      </p:sp>
      <p:sp>
        <p:nvSpPr>
          <p:cNvPr id="336" name="Google Shape;336;g12d82f9d360_0_93"/>
          <p:cNvSpPr/>
          <p:nvPr/>
        </p:nvSpPr>
        <p:spPr>
          <a:xfrm>
            <a:off x="1731113" y="22590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2d82f9d360_0_93"/>
          <p:cNvSpPr/>
          <p:nvPr/>
        </p:nvSpPr>
        <p:spPr>
          <a:xfrm>
            <a:off x="4278440" y="22590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2d82f9d360_0_93"/>
          <p:cNvSpPr/>
          <p:nvPr/>
        </p:nvSpPr>
        <p:spPr>
          <a:xfrm>
            <a:off x="6825776" y="22590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g12d82f9d360_0_93"/>
          <p:cNvCxnSpPr>
            <a:stCxn id="336" idx="6"/>
            <a:endCxn id="337" idx="2"/>
          </p:cNvCxnSpPr>
          <p:nvPr/>
        </p:nvCxnSpPr>
        <p:spPr>
          <a:xfrm>
            <a:off x="2318213" y="2552579"/>
            <a:ext cx="1960200" cy="0"/>
          </a:xfrm>
          <a:prstGeom prst="straightConnector1">
            <a:avLst/>
          </a:prstGeom>
          <a:noFill/>
          <a:ln cap="flat" cmpd="sng" w="9525">
            <a:solidFill>
              <a:srgbClr val="EAFF6A"/>
            </a:solidFill>
            <a:prstDash val="solid"/>
            <a:round/>
            <a:headEnd len="sm" w="sm" type="none"/>
            <a:tailEnd len="sm" w="sm" type="none"/>
          </a:ln>
        </p:spPr>
      </p:cxnSp>
      <p:cxnSp>
        <p:nvCxnSpPr>
          <p:cNvPr id="340" name="Google Shape;340;g12d82f9d360_0_93"/>
          <p:cNvCxnSpPr>
            <a:stCxn id="337" idx="6"/>
            <a:endCxn id="338" idx="2"/>
          </p:cNvCxnSpPr>
          <p:nvPr/>
        </p:nvCxnSpPr>
        <p:spPr>
          <a:xfrm>
            <a:off x="4865540" y="2552554"/>
            <a:ext cx="1960200" cy="0"/>
          </a:xfrm>
          <a:prstGeom prst="straightConnector1">
            <a:avLst/>
          </a:prstGeom>
          <a:noFill/>
          <a:ln cap="flat" cmpd="sng" w="9525">
            <a:solidFill>
              <a:srgbClr val="EAFF6A"/>
            </a:solidFill>
            <a:prstDash val="solid"/>
            <a:round/>
            <a:headEnd len="sm" w="sm" type="none"/>
            <a:tailEnd len="sm" w="sm" type="none"/>
          </a:ln>
        </p:spPr>
      </p:cxnSp>
      <p:sp>
        <p:nvSpPr>
          <p:cNvPr id="341" name="Google Shape;341;g12d82f9d360_0_93"/>
          <p:cNvSpPr txBox="1"/>
          <p:nvPr/>
        </p:nvSpPr>
        <p:spPr>
          <a:xfrm>
            <a:off x="1049275" y="3005625"/>
            <a:ext cx="1950900" cy="114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Aplicar un ajuste por el método de mínimos cuadrados.</a:t>
            </a:r>
            <a:endParaRPr sz="1350">
              <a:solidFill>
                <a:schemeClr val="dk1"/>
              </a:solidFill>
              <a:latin typeface="DM Sans"/>
              <a:ea typeface="DM Sans"/>
              <a:cs typeface="DM Sans"/>
              <a:sym typeface="DM Sans"/>
            </a:endParaRPr>
          </a:p>
          <a:p>
            <a:pPr indent="0" lvl="0" marL="0" marR="0" rtl="0" algn="ctr">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2" name="Google Shape;342;g12d82f9d360_0_93"/>
          <p:cNvSpPr txBox="1"/>
          <p:nvPr/>
        </p:nvSpPr>
        <p:spPr>
          <a:xfrm>
            <a:off x="3596600" y="3005625"/>
            <a:ext cx="1950900" cy="135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Hacer</a:t>
            </a:r>
            <a:r>
              <a:rPr lang="es" sz="135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verificaciones para chequear que el modelo sea válido y bueno.</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3" name="Google Shape;343;g12d82f9d360_0_93"/>
          <p:cNvSpPr txBox="1"/>
          <p:nvPr/>
        </p:nvSpPr>
        <p:spPr>
          <a:xfrm>
            <a:off x="6143925" y="3005625"/>
            <a:ext cx="19509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Además de tener una recta de ajuste, </a:t>
            </a:r>
            <a:r>
              <a:rPr b="1" lang="es" sz="1350">
                <a:solidFill>
                  <a:schemeClr val="dk1"/>
                </a:solidFill>
                <a:highlight>
                  <a:schemeClr val="lt1"/>
                </a:highlight>
                <a:latin typeface="DM Sans"/>
                <a:ea typeface="DM Sans"/>
                <a:cs typeface="DM Sans"/>
                <a:sym typeface="DM Sans"/>
              </a:rPr>
              <a:t>la denominaremos recta de regresión</a:t>
            </a:r>
            <a:r>
              <a:rPr lang="es" sz="1350">
                <a:solidFill>
                  <a:schemeClr val="dk1"/>
                </a:solidFill>
                <a:highlight>
                  <a:schemeClr val="lt1"/>
                </a:highlight>
                <a:latin typeface="DM Sans"/>
                <a:ea typeface="DM Sans"/>
                <a:cs typeface="DM Sans"/>
                <a:sym typeface="DM Sans"/>
              </a:rPr>
              <a:t>, porque cumple con las condiciones 🎉.</a:t>
            </a:r>
            <a:endParaRPr sz="1350">
              <a:solidFill>
                <a:schemeClr val="dk1"/>
              </a:solidFill>
              <a:latin typeface="DM Sans"/>
              <a:ea typeface="DM Sans"/>
              <a:cs typeface="DM Sans"/>
              <a:sym typeface="DM Sans"/>
            </a:endParaRPr>
          </a:p>
        </p:txBody>
      </p:sp>
      <p:sp>
        <p:nvSpPr>
          <p:cNvPr id="344" name="Google Shape;344;g12d82f9d360_0_93"/>
          <p:cNvSpPr txBox="1"/>
          <p:nvPr/>
        </p:nvSpPr>
        <p:spPr>
          <a:xfrm>
            <a:off x="4364888"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345" name="Google Shape;345;g12d82f9d360_0_93"/>
          <p:cNvSpPr txBox="1"/>
          <p:nvPr/>
        </p:nvSpPr>
        <p:spPr>
          <a:xfrm>
            <a:off x="6912188"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346" name="Google Shape;346;g12d82f9d360_0_93"/>
          <p:cNvSpPr txBox="1"/>
          <p:nvPr/>
        </p:nvSpPr>
        <p:spPr>
          <a:xfrm>
            <a:off x="1817525"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nvSpPr>
        <p:spPr>
          <a:xfrm>
            <a:off x="457725" y="77842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352" name="Google Shape;352;p60"/>
          <p:cNvSpPr txBox="1"/>
          <p:nvPr/>
        </p:nvSpPr>
        <p:spPr>
          <a:xfrm>
            <a:off x="457725" y="2071425"/>
            <a:ext cx="4355700" cy="26475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tenemos dos variables X (independiente) y Y (dependiente) y tomamos una muestra de tamaño n tenemos: </a:t>
            </a:r>
            <a:r>
              <a:rPr b="1" lang="es" sz="1350">
                <a:solidFill>
                  <a:schemeClr val="dk1"/>
                </a:solidFill>
                <a:latin typeface="DM Sans"/>
                <a:ea typeface="DM Sans"/>
                <a:cs typeface="DM Sans"/>
                <a:sym typeface="DM Sans"/>
              </a:rPr>
              <a:t>(x1,y1), (x2,y2),...... (xn,yn)</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Para cada valor xi tenemos una variable aleatoria: </a:t>
            </a:r>
            <a:r>
              <a:rPr b="1" lang="es" sz="1350">
                <a:solidFill>
                  <a:schemeClr val="dk1"/>
                </a:solidFill>
                <a:latin typeface="DM Sans"/>
                <a:ea typeface="DM Sans"/>
                <a:cs typeface="DM Sans"/>
                <a:sym typeface="DM Sans"/>
              </a:rPr>
              <a:t>Yi= Y|X </a:t>
            </a:r>
            <a:endParaRPr b="1" sz="1350">
              <a:solidFill>
                <a:schemeClr val="dk1"/>
              </a:solidFill>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De tal forma que las observaciones (y1,y2,...,yn) son una realización de las variables (Y1,Y2,....,Yn)</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Char char="✓"/>
            </a:pPr>
            <a:r>
              <a:rPr lang="es" sz="1350">
                <a:solidFill>
                  <a:schemeClr val="dk1"/>
                </a:solidFill>
                <a:latin typeface="DM Sans"/>
                <a:ea typeface="DM Sans"/>
                <a:cs typeface="DM Sans"/>
                <a:sym typeface="DM Sans"/>
              </a:rPr>
              <a:t>En este modelo se tiene </a:t>
            </a:r>
            <a:r>
              <a:rPr b="1" lang="es" sz="1350">
                <a:solidFill>
                  <a:schemeClr val="dk1"/>
                </a:solidFill>
                <a:latin typeface="DM Sans"/>
                <a:ea typeface="DM Sans"/>
                <a:cs typeface="DM Sans"/>
                <a:sym typeface="DM Sans"/>
              </a:rPr>
              <a:t>solo una variable dependiente (Y) y una independiente (X)</a:t>
            </a:r>
            <a:r>
              <a:rPr lang="es" sz="1350">
                <a:solidFill>
                  <a:schemeClr val="dk1"/>
                </a:solidFill>
                <a:latin typeface="DM Sans"/>
                <a:ea typeface="DM Sans"/>
                <a:cs typeface="DM Sans"/>
                <a:sym typeface="DM Sans"/>
              </a:rPr>
              <a:t>, el modelo está dado por: </a:t>
            </a:r>
            <a:r>
              <a:rPr b="1" lang="es" sz="1350">
                <a:solidFill>
                  <a:schemeClr val="dk1"/>
                </a:solidFill>
                <a:latin typeface="DM Sans"/>
                <a:ea typeface="DM Sans"/>
                <a:cs typeface="DM Sans"/>
                <a:sym typeface="DM Sans"/>
              </a:rPr>
              <a:t>y= a+bx</a:t>
            </a:r>
            <a:endParaRPr sz="1350">
              <a:latin typeface="DM Sans"/>
              <a:ea typeface="DM Sans"/>
              <a:cs typeface="DM Sans"/>
              <a:sym typeface="DM Sans"/>
            </a:endParaRPr>
          </a:p>
        </p:txBody>
      </p:sp>
      <p:sp>
        <p:nvSpPr>
          <p:cNvPr id="353" name="Google Shape;353;p60"/>
          <p:cNvSpPr txBox="1"/>
          <p:nvPr/>
        </p:nvSpPr>
        <p:spPr>
          <a:xfrm>
            <a:off x="6427740" y="2264828"/>
            <a:ext cx="1494230" cy="60017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54" name="Google Shape;354;p60"/>
          <p:cNvPicPr preferRelativeResize="0"/>
          <p:nvPr/>
        </p:nvPicPr>
        <p:blipFill>
          <a:blip r:embed="rId3">
            <a:alphaModFix/>
          </a:blip>
          <a:stretch>
            <a:fillRect/>
          </a:stretch>
        </p:blipFill>
        <p:spPr>
          <a:xfrm>
            <a:off x="4992475" y="1374737"/>
            <a:ext cx="3480875" cy="23940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2d82f9d360_0_112"/>
          <p:cNvSpPr txBox="1"/>
          <p:nvPr/>
        </p:nvSpPr>
        <p:spPr>
          <a:xfrm>
            <a:off x="476250" y="6151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múltiple</a:t>
            </a:r>
            <a:endParaRPr b="1" i="0" sz="4000" u="none" cap="none" strike="noStrike">
              <a:solidFill>
                <a:schemeClr val="dk1"/>
              </a:solidFill>
              <a:latin typeface="DM Sans"/>
              <a:ea typeface="DM Sans"/>
              <a:cs typeface="DM Sans"/>
              <a:sym typeface="DM Sans"/>
            </a:endParaRPr>
          </a:p>
        </p:txBody>
      </p:sp>
      <p:sp>
        <p:nvSpPr>
          <p:cNvPr id="360" name="Google Shape;360;g12d82f9d360_0_112"/>
          <p:cNvSpPr txBox="1"/>
          <p:nvPr/>
        </p:nvSpPr>
        <p:spPr>
          <a:xfrm>
            <a:off x="476250" y="1980300"/>
            <a:ext cx="4355700" cy="3163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 una generalización del modelo de regresión lineal simple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Para este caso tenemos una variable dependiente (Y) con varias independientes (X1,X2,X3,...,Xn) llamadas </a:t>
            </a:r>
            <a:r>
              <a:rPr b="1" lang="es" sz="1350">
                <a:solidFill>
                  <a:schemeClr val="dk1"/>
                </a:solidFill>
                <a:latin typeface="DM Sans"/>
                <a:ea typeface="DM Sans"/>
                <a:cs typeface="DM Sans"/>
                <a:sym typeface="DM Sans"/>
              </a:rPr>
              <a:t>regresores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fijamos n niveles tenemos: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Por ende para cada observación tenemos:</a:t>
            </a:r>
            <a:endParaRPr sz="1350">
              <a:solidFill>
                <a:schemeClr val="dk1"/>
              </a:solidFill>
              <a:latin typeface="DM Sans"/>
              <a:ea typeface="DM Sans"/>
              <a:cs typeface="DM Sans"/>
              <a:sym typeface="DM Sans"/>
            </a:endParaRPr>
          </a:p>
          <a:p>
            <a:pPr indent="0" lvl="0" marL="0" rtl="0" algn="just">
              <a:spcBef>
                <a:spcPts val="0"/>
              </a:spcBef>
              <a:spcAft>
                <a:spcPts val="0"/>
              </a:spcAft>
              <a:buNone/>
            </a:pPr>
            <a:r>
              <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914400" rtl="0" algn="just">
              <a:spcBef>
                <a:spcPts val="0"/>
              </a:spcBef>
              <a:spcAft>
                <a:spcPts val="0"/>
              </a:spcAft>
              <a:buNone/>
            </a:pPr>
            <a:r>
              <a:rPr lang="es" sz="1500">
                <a:solidFill>
                  <a:schemeClr val="dk1"/>
                </a:solidFill>
              </a:rPr>
              <a:t> </a:t>
            </a:r>
            <a:endParaRPr sz="1350">
              <a:solidFill>
                <a:schemeClr val="dk1"/>
              </a:solidFill>
              <a:latin typeface="DM Sans"/>
              <a:ea typeface="DM Sans"/>
              <a:cs typeface="DM Sans"/>
              <a:sym typeface="DM Sans"/>
            </a:endParaRPr>
          </a:p>
        </p:txBody>
      </p:sp>
      <p:sp>
        <p:nvSpPr>
          <p:cNvPr id="361" name="Google Shape;361;g12d82f9d360_0_112"/>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62" name="Google Shape;362;g12d82f9d360_0_112"/>
          <p:cNvPicPr preferRelativeResize="0"/>
          <p:nvPr/>
        </p:nvPicPr>
        <p:blipFill>
          <a:blip r:embed="rId3">
            <a:alphaModFix/>
          </a:blip>
          <a:stretch>
            <a:fillRect/>
          </a:stretch>
        </p:blipFill>
        <p:spPr>
          <a:xfrm>
            <a:off x="1038499" y="3325125"/>
            <a:ext cx="3231200" cy="773875"/>
          </a:xfrm>
          <a:prstGeom prst="rect">
            <a:avLst/>
          </a:prstGeom>
          <a:noFill/>
          <a:ln>
            <a:noFill/>
          </a:ln>
        </p:spPr>
      </p:pic>
      <p:pic>
        <p:nvPicPr>
          <p:cNvPr id="363" name="Google Shape;363;g12d82f9d360_0_112"/>
          <p:cNvPicPr preferRelativeResize="0"/>
          <p:nvPr/>
        </p:nvPicPr>
        <p:blipFill>
          <a:blip r:embed="rId4">
            <a:alphaModFix/>
          </a:blip>
          <a:stretch>
            <a:fillRect/>
          </a:stretch>
        </p:blipFill>
        <p:spPr>
          <a:xfrm>
            <a:off x="1038500" y="4362388"/>
            <a:ext cx="2623350" cy="275075"/>
          </a:xfrm>
          <a:prstGeom prst="rect">
            <a:avLst/>
          </a:prstGeom>
          <a:noFill/>
          <a:ln>
            <a:noFill/>
          </a:ln>
        </p:spPr>
      </p:pic>
      <p:pic>
        <p:nvPicPr>
          <p:cNvPr id="364" name="Google Shape;364;g12d82f9d360_0_112"/>
          <p:cNvPicPr preferRelativeResize="0"/>
          <p:nvPr/>
        </p:nvPicPr>
        <p:blipFill>
          <a:blip r:embed="rId5">
            <a:alphaModFix/>
          </a:blip>
          <a:stretch>
            <a:fillRect/>
          </a:stretch>
        </p:blipFill>
        <p:spPr>
          <a:xfrm>
            <a:off x="4982450" y="1530039"/>
            <a:ext cx="3491721" cy="2083412"/>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g12d82f9d360_0_122"/>
          <p:cNvGrpSpPr/>
          <p:nvPr/>
        </p:nvGrpSpPr>
        <p:grpSpPr>
          <a:xfrm>
            <a:off x="473371" y="619433"/>
            <a:ext cx="738905" cy="738905"/>
            <a:chOff x="575612" y="1950748"/>
            <a:chExt cx="431100" cy="431100"/>
          </a:xfrm>
        </p:grpSpPr>
        <p:sp>
          <p:nvSpPr>
            <p:cNvPr id="370" name="Google Shape;370;g12d82f9d360_0_12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1" name="Google Shape;371;g12d82f9d360_0_12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72" name="Google Shape;372;g12d82f9d360_0_12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73" name="Google Shape;373;g12d82f9d360_0_122"/>
          <p:cNvSpPr txBox="1"/>
          <p:nvPr/>
        </p:nvSpPr>
        <p:spPr>
          <a:xfrm>
            <a:off x="473350" y="1626100"/>
            <a:ext cx="71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Imaginemos que trabajamos para una compañía que vender productos de primera necesidad. Si nos piden que desarrollemos un algoritmos que obtenga la propensión (similar a probabilidad) para clientes a la marca, </a:t>
            </a:r>
            <a:r>
              <a:rPr b="1" lang="es" sz="2000">
                <a:solidFill>
                  <a:schemeClr val="lt1"/>
                </a:solidFill>
                <a:latin typeface="DM Sans"/>
                <a:ea typeface="DM Sans"/>
                <a:cs typeface="DM Sans"/>
                <a:sym typeface="DM Sans"/>
              </a:rPr>
              <a:t>¿tendría sentido usar un modelo de regresión?</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lang="es" sz="2000">
                <a:solidFill>
                  <a:schemeClr val="lt1"/>
                </a:solidFill>
                <a:latin typeface="DM Sans"/>
                <a:ea typeface="DM Sans"/>
                <a:cs typeface="DM Sans"/>
                <a:sym typeface="DM Sans"/>
              </a:rPr>
            </a:br>
            <a:r>
              <a:rPr lang="es" sz="2000">
                <a:solidFill>
                  <a:schemeClr val="lt1"/>
                </a:solidFill>
                <a:latin typeface="DM Sans"/>
                <a:ea typeface="DM Sans"/>
                <a:cs typeface="DM Sans"/>
                <a:sym typeface="DM Sans"/>
              </a:rPr>
              <a:t>Nota: la propensión es una medida de adherencia</a:t>
            </a:r>
            <a:endParaRPr sz="2000">
              <a:solidFill>
                <a:srgbClr val="B7B7B7"/>
              </a:solidFill>
              <a:latin typeface="DM Sans"/>
              <a:ea typeface="DM Sans"/>
              <a:cs typeface="DM Sans"/>
              <a:sym typeface="DM Sans"/>
            </a:endParaRPr>
          </a:p>
        </p:txBody>
      </p:sp>
      <p:sp>
        <p:nvSpPr>
          <p:cNvPr id="374" name="Google Shape;374;g12d82f9d360_0_122"/>
          <p:cNvSpPr txBox="1"/>
          <p:nvPr/>
        </p:nvSpPr>
        <p:spPr>
          <a:xfrm>
            <a:off x="473350" y="40269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a:t>
            </a:r>
            <a:r>
              <a:rPr lang="es" sz="2000">
                <a:solidFill>
                  <a:srgbClr val="83AEFB"/>
                </a:solidFill>
                <a:latin typeface="DM Sans"/>
                <a:ea typeface="DM Sans"/>
                <a:cs typeface="DM Sans"/>
                <a:sym typeface="DM Sans"/>
              </a:rPr>
              <a:t>en el chat</a:t>
            </a:r>
            <a:r>
              <a:rPr b="0" i="0" lang="es" sz="2000" u="none" cap="none" strike="noStrike">
                <a:solidFill>
                  <a:srgbClr val="83AEFB"/>
                </a:solidFill>
                <a:latin typeface="DM Sans"/>
                <a:ea typeface="DM Sans"/>
                <a:cs typeface="DM Sans"/>
                <a:sym typeface="DM Sans"/>
              </a:rPr>
              <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2d82f9d360_0_13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0" name="Google Shape;380;g12d82f9d360_0_13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81" name="Google Shape;81;p4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2" name="Google Shape;82;p46"/>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los conceptos </a:t>
            </a:r>
            <a:r>
              <a:rPr lang="es" sz="1350">
                <a:solidFill>
                  <a:schemeClr val="lt1"/>
                </a:solidFill>
                <a:latin typeface="DM Sans"/>
                <a:ea typeface="DM Sans"/>
                <a:cs typeface="DM Sans"/>
                <a:sym typeface="DM Sans"/>
              </a:rPr>
              <a:t>de correlación, causalidad y dependencia y función lineal.</a:t>
            </a:r>
            <a:endParaRPr b="0" i="0" sz="1350" u="none" cap="none" strike="noStrike">
              <a:solidFill>
                <a:schemeClr val="lt1"/>
              </a:solidFill>
              <a:latin typeface="DM Sans"/>
              <a:ea typeface="DM Sans"/>
              <a:cs typeface="DM Sans"/>
              <a:sym typeface="DM Sans"/>
            </a:endParaRPr>
          </a:p>
        </p:txBody>
      </p:sp>
      <p:pic>
        <p:nvPicPr>
          <p:cNvPr id="83" name="Google Shape;83;p46"/>
          <p:cNvPicPr preferRelativeResize="0"/>
          <p:nvPr/>
        </p:nvPicPr>
        <p:blipFill rotWithShape="1">
          <a:blip r:embed="rId4">
            <a:alphaModFix/>
          </a:blip>
          <a:srcRect b="0" l="0" r="0" t="0"/>
          <a:stretch/>
        </p:blipFill>
        <p:spPr>
          <a:xfrm>
            <a:off x="2172138" y="2277626"/>
            <a:ext cx="196975" cy="196975"/>
          </a:xfrm>
          <a:prstGeom prst="rect">
            <a:avLst/>
          </a:prstGeom>
          <a:noFill/>
          <a:ln>
            <a:noFill/>
          </a:ln>
        </p:spPr>
      </p:pic>
      <p:sp>
        <p:nvSpPr>
          <p:cNvPr id="84" name="Google Shape;84;p46"/>
          <p:cNvSpPr txBox="1"/>
          <p:nvPr/>
        </p:nvSpPr>
        <p:spPr>
          <a:xfrm>
            <a:off x="2690561" y="21819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el modelo de regresión lineal y múltiple así como condiciones a cumplir</a:t>
            </a:r>
            <a:endParaRPr i="0" sz="1350" u="none" cap="none" strike="noStrike">
              <a:solidFill>
                <a:schemeClr val="lt1"/>
              </a:solidFill>
              <a:latin typeface="DM Sans"/>
              <a:ea typeface="DM Sans"/>
              <a:cs typeface="DM Sans"/>
              <a:sym typeface="DM Sans"/>
            </a:endParaRPr>
          </a:p>
        </p:txBody>
      </p:sp>
      <p:pic>
        <p:nvPicPr>
          <p:cNvPr id="85" name="Google Shape;85;p46"/>
          <p:cNvPicPr preferRelativeResize="0"/>
          <p:nvPr/>
        </p:nvPicPr>
        <p:blipFill rotWithShape="1">
          <a:blip r:embed="rId5">
            <a:alphaModFix/>
          </a:blip>
          <a:srcRect b="0" l="0" r="0" t="0"/>
          <a:stretch/>
        </p:blipFill>
        <p:spPr>
          <a:xfrm>
            <a:off x="2172138" y="3009938"/>
            <a:ext cx="196975" cy="196975"/>
          </a:xfrm>
          <a:prstGeom prst="rect">
            <a:avLst/>
          </a:prstGeom>
          <a:noFill/>
          <a:ln>
            <a:noFill/>
          </a:ln>
        </p:spPr>
      </p:pic>
      <p:sp>
        <p:nvSpPr>
          <p:cNvPr id="86" name="Google Shape;86;p4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cómo usarlo</a:t>
            </a:r>
            <a:endParaRPr i="0" sz="1350" u="none" cap="none" strike="noStrike">
              <a:solidFill>
                <a:schemeClr val="lt1"/>
              </a:solidFill>
              <a:latin typeface="DM Sans"/>
              <a:ea typeface="DM Sans"/>
              <a:cs typeface="DM Sans"/>
              <a:sym typeface="DM Sans"/>
            </a:endParaRPr>
          </a:p>
        </p:txBody>
      </p:sp>
      <p:cxnSp>
        <p:nvCxnSpPr>
          <p:cNvPr id="87" name="Google Shape;87;p46"/>
          <p:cNvCxnSpPr>
            <a:stCxn id="81" idx="2"/>
            <a:endCxn id="83" idx="0"/>
          </p:cNvCxnSpPr>
          <p:nvPr/>
        </p:nvCxnSpPr>
        <p:spPr>
          <a:xfrm flipH="1" rot="-5400000">
            <a:off x="2003626" y="2009588"/>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cxnSp>
        <p:nvCxnSpPr>
          <p:cNvPr id="88" name="Google Shape;88;p46"/>
          <p:cNvCxnSpPr>
            <a:stCxn id="83" idx="2"/>
            <a:endCxn id="85" idx="0"/>
          </p:cNvCxnSpPr>
          <p:nvPr/>
        </p:nvCxnSpPr>
        <p:spPr>
          <a:xfrm flipH="1" rot="-5400000">
            <a:off x="2003325" y="2741900"/>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d82f9d360_0_136"/>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Interpretación de </a:t>
            </a:r>
            <a:r>
              <a:rPr b="1" lang="es" sz="4000">
                <a:solidFill>
                  <a:srgbClr val="EAFF6A"/>
                </a:solidFill>
                <a:latin typeface="DM Sans"/>
                <a:ea typeface="DM Sans"/>
                <a:cs typeface="DM Sans"/>
                <a:sym typeface="DM Sans"/>
              </a:rPr>
              <a:t>regresión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2d82f9d360_0_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test de beta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2d82f9d360_0_181"/>
          <p:cNvSpPr txBox="1"/>
          <p:nvPr/>
        </p:nvSpPr>
        <p:spPr>
          <a:xfrm>
            <a:off x="476250" y="803600"/>
            <a:ext cx="5667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Primera condición a cumplir</a:t>
            </a:r>
            <a:endParaRPr b="1" i="0" sz="4000" u="none" cap="none" strike="noStrike">
              <a:solidFill>
                <a:schemeClr val="dk1"/>
              </a:solidFill>
              <a:latin typeface="DM Sans"/>
              <a:ea typeface="DM Sans"/>
              <a:cs typeface="DM Sans"/>
              <a:sym typeface="DM Sans"/>
            </a:endParaRPr>
          </a:p>
        </p:txBody>
      </p:sp>
      <p:sp>
        <p:nvSpPr>
          <p:cNvPr id="396" name="Google Shape;396;g12d82f9d360_0_181"/>
          <p:cNvSpPr txBox="1"/>
          <p:nvPr/>
        </p:nvSpPr>
        <p:spPr>
          <a:xfrm>
            <a:off x="473350" y="1908175"/>
            <a:ext cx="3834600" cy="2360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Verificación de la pendiente, asociado al valor </a:t>
            </a:r>
            <a:r>
              <a:rPr b="1" i="1" lang="es" sz="1350">
                <a:solidFill>
                  <a:schemeClr val="dk1"/>
                </a:solidFill>
                <a:latin typeface="DM Sans"/>
                <a:ea typeface="DM Sans"/>
                <a:cs typeface="DM Sans"/>
                <a:sym typeface="DM Sans"/>
              </a:rPr>
              <a:t>b</a:t>
            </a:r>
            <a:r>
              <a:rPr lang="es" sz="1350">
                <a:solidFill>
                  <a:schemeClr val="dk1"/>
                </a:solidFill>
                <a:latin typeface="DM Sans"/>
                <a:ea typeface="DM Sans"/>
                <a:cs typeface="DM Sans"/>
                <a:sym typeface="DM Sans"/>
              </a:rPr>
              <a:t> de la función:</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pregunta a responder es </a:t>
            </a:r>
            <a:r>
              <a:rPr b="1" lang="es" sz="1350">
                <a:solidFill>
                  <a:schemeClr val="dk1"/>
                </a:solidFill>
                <a:latin typeface="DM Sans"/>
                <a:ea typeface="DM Sans"/>
                <a:cs typeface="DM Sans"/>
                <a:sym typeface="DM Sans"/>
              </a:rPr>
              <a:t>si efectivamente la recta es válida como representante del conjunto de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397" name="Google Shape;397;g12d82f9d360_0_181"/>
          <p:cNvPicPr preferRelativeResize="0"/>
          <p:nvPr/>
        </p:nvPicPr>
        <p:blipFill>
          <a:blip r:embed="rId3">
            <a:alphaModFix/>
          </a:blip>
          <a:stretch>
            <a:fillRect/>
          </a:stretch>
        </p:blipFill>
        <p:spPr>
          <a:xfrm>
            <a:off x="1022525" y="2945350"/>
            <a:ext cx="1428750" cy="285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2d82f9d360_0_156"/>
          <p:cNvSpPr txBox="1"/>
          <p:nvPr/>
        </p:nvSpPr>
        <p:spPr>
          <a:xfrm>
            <a:off x="501450" y="990525"/>
            <a:ext cx="334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1</a:t>
            </a:r>
            <a:endParaRPr b="1" i="0" sz="4000" u="none" cap="none" strike="noStrike">
              <a:solidFill>
                <a:schemeClr val="dk1"/>
              </a:solidFill>
              <a:latin typeface="DM Sans"/>
              <a:ea typeface="DM Sans"/>
              <a:cs typeface="DM Sans"/>
              <a:sym typeface="DM Sans"/>
            </a:endParaRPr>
          </a:p>
        </p:txBody>
      </p:sp>
      <p:sp>
        <p:nvSpPr>
          <p:cNvPr id="403" name="Google Shape;403;g12d82f9d360_0_156"/>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Hay una clara </a:t>
            </a:r>
            <a:r>
              <a:rPr b="1" lang="es" sz="1350">
                <a:solidFill>
                  <a:schemeClr val="dk1"/>
                </a:solidFill>
                <a:latin typeface="DM Sans"/>
                <a:ea typeface="DM Sans"/>
                <a:cs typeface="DM Sans"/>
                <a:sym typeface="DM Sans"/>
              </a:rPr>
              <a:t>relación positiva</a:t>
            </a:r>
            <a:r>
              <a:rPr lang="es" sz="1350">
                <a:solidFill>
                  <a:schemeClr val="dk1"/>
                </a:solidFill>
                <a:latin typeface="DM Sans"/>
                <a:ea typeface="DM Sans"/>
                <a:cs typeface="DM Sans"/>
                <a:sym typeface="DM Sans"/>
              </a:rPr>
              <a:t>, se ve que ante mayores valores de </a:t>
            </a:r>
            <a:r>
              <a:rPr b="1" i="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llegamos a mayores valores de </a:t>
            </a:r>
            <a:r>
              <a:rPr b="1" i="1" lang="es" sz="1350">
                <a:solidFill>
                  <a:schemeClr val="dk1"/>
                </a:solidFill>
                <a:latin typeface="DM Sans"/>
                <a:ea typeface="DM Sans"/>
                <a:cs typeface="DM Sans"/>
                <a:sym typeface="DM Sans"/>
              </a:rPr>
              <a:t>y</a:t>
            </a:r>
            <a:r>
              <a:rPr lang="es" sz="1350">
                <a:solidFill>
                  <a:schemeClr val="dk1"/>
                </a:solidFill>
                <a:latin typeface="DM Sans"/>
                <a:ea typeface="DM Sans"/>
                <a:cs typeface="DM Sans"/>
                <a:sym typeface="DM Sans"/>
              </a:rPr>
              <a:t>.</a:t>
            </a:r>
            <a:endParaRPr b="1" sz="1350">
              <a:latin typeface="DM Sans"/>
              <a:ea typeface="DM Sans"/>
              <a:cs typeface="DM Sans"/>
              <a:sym typeface="DM Sans"/>
            </a:endParaRPr>
          </a:p>
        </p:txBody>
      </p:sp>
      <p:pic>
        <p:nvPicPr>
          <p:cNvPr id="404" name="Google Shape;404;g12d82f9d360_0_156"/>
          <p:cNvPicPr preferRelativeResize="0"/>
          <p:nvPr/>
        </p:nvPicPr>
        <p:blipFill>
          <a:blip r:embed="rId3">
            <a:alphaModFix/>
          </a:blip>
          <a:stretch>
            <a:fillRect/>
          </a:stretch>
        </p:blipFill>
        <p:spPr>
          <a:xfrm>
            <a:off x="4709424" y="1729428"/>
            <a:ext cx="3583450" cy="24197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2d82f9d360_0_163"/>
          <p:cNvSpPr txBox="1"/>
          <p:nvPr/>
        </p:nvSpPr>
        <p:spPr>
          <a:xfrm>
            <a:off x="501450" y="990525"/>
            <a:ext cx="334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2</a:t>
            </a:r>
            <a:endParaRPr b="1" i="0" sz="4000" u="none" cap="none" strike="noStrike">
              <a:solidFill>
                <a:schemeClr val="dk1"/>
              </a:solidFill>
              <a:latin typeface="DM Sans"/>
              <a:ea typeface="DM Sans"/>
              <a:cs typeface="DM Sans"/>
              <a:sym typeface="DM Sans"/>
            </a:endParaRPr>
          </a:p>
        </p:txBody>
      </p:sp>
      <p:sp>
        <p:nvSpPr>
          <p:cNvPr id="410" name="Google Shape;410;g12d82f9d360_0_16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Es clara la situación pero aquí, dada la </a:t>
            </a:r>
            <a:r>
              <a:rPr b="1" lang="es" sz="1350">
                <a:solidFill>
                  <a:schemeClr val="dk1"/>
                </a:solidFill>
                <a:latin typeface="DM Sans"/>
                <a:ea typeface="DM Sans"/>
                <a:cs typeface="DM Sans"/>
                <a:sym typeface="DM Sans"/>
              </a:rPr>
              <a:t>relación negativa,</a:t>
            </a:r>
            <a:r>
              <a:rPr lang="es" sz="1350">
                <a:solidFill>
                  <a:schemeClr val="dk1"/>
                </a:solidFill>
                <a:latin typeface="DM Sans"/>
                <a:ea typeface="DM Sans"/>
                <a:cs typeface="DM Sans"/>
                <a:sym typeface="DM Sans"/>
              </a:rPr>
              <a:t> la variable </a:t>
            </a:r>
            <a:r>
              <a:rPr b="1" i="1" lang="es" sz="1350">
                <a:solidFill>
                  <a:schemeClr val="dk1"/>
                </a:solidFill>
                <a:latin typeface="DM Sans"/>
                <a:ea typeface="DM Sans"/>
                <a:cs typeface="DM Sans"/>
                <a:sym typeface="DM Sans"/>
              </a:rPr>
              <a:t>y</a:t>
            </a:r>
            <a:r>
              <a:rPr lang="es" sz="1350">
                <a:solidFill>
                  <a:schemeClr val="dk1"/>
                </a:solidFill>
                <a:latin typeface="DM Sans"/>
                <a:ea typeface="DM Sans"/>
                <a:cs typeface="DM Sans"/>
                <a:sym typeface="DM Sans"/>
              </a:rPr>
              <a:t> disminuye conforme </a:t>
            </a:r>
            <a:r>
              <a:rPr b="1" i="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aumenta y viceversa</a:t>
            </a:r>
            <a:endParaRPr b="1" sz="1350">
              <a:latin typeface="DM Sans"/>
              <a:ea typeface="DM Sans"/>
              <a:cs typeface="DM Sans"/>
              <a:sym typeface="DM Sans"/>
            </a:endParaRPr>
          </a:p>
        </p:txBody>
      </p:sp>
      <p:pic>
        <p:nvPicPr>
          <p:cNvPr id="411" name="Google Shape;411;g12d82f9d360_0_163"/>
          <p:cNvPicPr preferRelativeResize="0"/>
          <p:nvPr/>
        </p:nvPicPr>
        <p:blipFill>
          <a:blip r:embed="rId3">
            <a:alphaModFix/>
          </a:blip>
          <a:stretch>
            <a:fillRect/>
          </a:stretch>
        </p:blipFill>
        <p:spPr>
          <a:xfrm>
            <a:off x="4717223" y="1649425"/>
            <a:ext cx="3635725" cy="24054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2d82f9d360_0_170"/>
          <p:cNvSpPr txBox="1"/>
          <p:nvPr/>
        </p:nvSpPr>
        <p:spPr>
          <a:xfrm>
            <a:off x="501450" y="990525"/>
            <a:ext cx="334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3</a:t>
            </a:r>
            <a:endParaRPr b="1" i="0" sz="4000" u="none" cap="none" strike="noStrike">
              <a:solidFill>
                <a:schemeClr val="dk1"/>
              </a:solidFill>
              <a:latin typeface="DM Sans"/>
              <a:ea typeface="DM Sans"/>
              <a:cs typeface="DM Sans"/>
              <a:sym typeface="DM Sans"/>
            </a:endParaRPr>
          </a:p>
        </p:txBody>
      </p:sp>
      <p:sp>
        <p:nvSpPr>
          <p:cNvPr id="417" name="Google Shape;417;g12d82f9d360_0_170"/>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Aquí </a:t>
            </a:r>
            <a:r>
              <a:rPr b="1" lang="es" sz="1350">
                <a:solidFill>
                  <a:schemeClr val="dk1"/>
                </a:solidFill>
                <a:latin typeface="DM Sans"/>
                <a:ea typeface="DM Sans"/>
                <a:cs typeface="DM Sans"/>
                <a:sym typeface="DM Sans"/>
              </a:rPr>
              <a:t>la recta parece tener una pendiente prácticamente nula </a:t>
            </a:r>
            <a:r>
              <a:rPr lang="es" sz="1350">
                <a:solidFill>
                  <a:schemeClr val="dk1"/>
                </a:solidFill>
                <a:latin typeface="DM Sans"/>
                <a:ea typeface="DM Sans"/>
                <a:cs typeface="DM Sans"/>
                <a:sym typeface="DM Sans"/>
              </a:rPr>
              <a:t>y la recta parece representar bastante apropiadamente los datos.</a:t>
            </a:r>
            <a:endParaRPr sz="1350">
              <a:solidFill>
                <a:schemeClr val="dk1"/>
              </a:solidFill>
              <a:latin typeface="DM Sans"/>
              <a:ea typeface="DM Sans"/>
              <a:cs typeface="DM Sans"/>
              <a:sym typeface="DM Sans"/>
            </a:endParaRPr>
          </a:p>
        </p:txBody>
      </p:sp>
      <p:pic>
        <p:nvPicPr>
          <p:cNvPr id="418" name="Google Shape;418;g12d82f9d360_0_170"/>
          <p:cNvPicPr preferRelativeResize="0"/>
          <p:nvPr/>
        </p:nvPicPr>
        <p:blipFill>
          <a:blip r:embed="rId3">
            <a:alphaModFix/>
          </a:blip>
          <a:stretch>
            <a:fillRect/>
          </a:stretch>
        </p:blipFill>
        <p:spPr>
          <a:xfrm>
            <a:off x="4626525" y="1659550"/>
            <a:ext cx="3670675" cy="24786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2d82f9d360_0_14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Pero tenemos un problema…</a:t>
            </a:r>
            <a:endParaRPr b="1" i="0" sz="4000" u="none" cap="none" strike="noStrike">
              <a:solidFill>
                <a:schemeClr val="dk1"/>
              </a:solidFill>
              <a:latin typeface="DM Sans"/>
              <a:ea typeface="DM Sans"/>
              <a:cs typeface="DM Sans"/>
              <a:sym typeface="DM Sans"/>
            </a:endParaRPr>
          </a:p>
        </p:txBody>
      </p:sp>
      <p:sp>
        <p:nvSpPr>
          <p:cNvPr id="424" name="Google Shape;424;g12d82f9d360_0_144"/>
          <p:cNvSpPr txBox="1"/>
          <p:nvPr/>
        </p:nvSpPr>
        <p:spPr>
          <a:xfrm>
            <a:off x="473350" y="1908175"/>
            <a:ext cx="3834600" cy="2568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Desde un punto de vista puramente matemático:</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Supongamos, llevando este ejemplo al extremo, que la pendiente de </a:t>
            </a:r>
            <a:r>
              <a:rPr i="1" lang="es" sz="1350">
                <a:solidFill>
                  <a:schemeClr val="dk1"/>
                </a:solidFill>
                <a:latin typeface="DM Sans"/>
                <a:ea typeface="DM Sans"/>
                <a:cs typeface="DM Sans"/>
                <a:sym typeface="DM Sans"/>
              </a:rPr>
              <a:t>b</a:t>
            </a:r>
            <a:r>
              <a:rPr lang="es" sz="1350">
                <a:solidFill>
                  <a:schemeClr val="dk1"/>
                </a:solidFill>
                <a:latin typeface="DM Sans"/>
                <a:ea typeface="DM Sans"/>
                <a:cs typeface="DM Sans"/>
                <a:sym typeface="DM Sans"/>
              </a:rPr>
              <a:t> es efectivamente igual a cero. Entonces la función:</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                       se transforma    </a:t>
            </a:r>
            <a:endParaRPr b="1" sz="1350">
              <a:solidFill>
                <a:srgbClr val="3CEFAB"/>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425" name="Google Shape;425;g12d82f9d360_0_144"/>
          <p:cNvPicPr preferRelativeResize="0"/>
          <p:nvPr/>
        </p:nvPicPr>
        <p:blipFill>
          <a:blip r:embed="rId3">
            <a:alphaModFix/>
          </a:blip>
          <a:stretch>
            <a:fillRect/>
          </a:stretch>
        </p:blipFill>
        <p:spPr>
          <a:xfrm>
            <a:off x="997725" y="3827375"/>
            <a:ext cx="930750" cy="186150"/>
          </a:xfrm>
          <a:prstGeom prst="rect">
            <a:avLst/>
          </a:prstGeom>
          <a:noFill/>
          <a:ln>
            <a:noFill/>
          </a:ln>
        </p:spPr>
      </p:pic>
      <p:pic>
        <p:nvPicPr>
          <p:cNvPr id="426" name="Google Shape;426;g12d82f9d360_0_144"/>
          <p:cNvPicPr preferRelativeResize="0"/>
          <p:nvPr/>
        </p:nvPicPr>
        <p:blipFill>
          <a:blip r:embed="rId4">
            <a:alphaModFix/>
          </a:blip>
          <a:stretch>
            <a:fillRect/>
          </a:stretch>
        </p:blipFill>
        <p:spPr>
          <a:xfrm>
            <a:off x="3332275" y="3827372"/>
            <a:ext cx="975683" cy="186150"/>
          </a:xfrm>
          <a:prstGeom prst="rect">
            <a:avLst/>
          </a:prstGeom>
          <a:noFill/>
          <a:ln>
            <a:noFill/>
          </a:ln>
        </p:spPr>
      </p:pic>
      <p:sp>
        <p:nvSpPr>
          <p:cNvPr id="427" name="Google Shape;427;g12d82f9d360_0_144"/>
          <p:cNvSpPr txBox="1"/>
          <p:nvPr/>
        </p:nvSpPr>
        <p:spPr>
          <a:xfrm>
            <a:off x="4576425" y="2753850"/>
            <a:ext cx="3897900" cy="1559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término que acompaña a la </a:t>
            </a:r>
            <a:r>
              <a:rPr b="1" i="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multiplicado por cero, se anula.</a:t>
            </a:r>
            <a:endParaRPr sz="1350">
              <a:solidFill>
                <a:schemeClr val="dk1"/>
              </a:solidFill>
              <a:latin typeface="DM Sans"/>
              <a:ea typeface="DM Sans"/>
              <a:cs typeface="DM Sans"/>
              <a:sym typeface="DM Sans"/>
            </a:endParaRPr>
          </a:p>
          <a:p>
            <a:pPr indent="-314325" lvl="0" marL="457200" rtl="0" algn="l">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Esto significa que la variable </a:t>
            </a:r>
            <a:r>
              <a:rPr b="1" i="1" lang="es" sz="1350">
                <a:solidFill>
                  <a:schemeClr val="dk1"/>
                </a:solidFill>
                <a:latin typeface="DM Sans"/>
                <a:ea typeface="DM Sans"/>
                <a:cs typeface="DM Sans"/>
                <a:sym typeface="DM Sans"/>
              </a:rPr>
              <a:t>y</a:t>
            </a:r>
            <a:r>
              <a:rPr lang="es" sz="1350">
                <a:solidFill>
                  <a:schemeClr val="dk1"/>
                </a:solidFill>
                <a:latin typeface="DM Sans"/>
                <a:ea typeface="DM Sans"/>
                <a:cs typeface="DM Sans"/>
                <a:sym typeface="DM Sans"/>
              </a:rPr>
              <a:t> deja de ser dependiente de </a:t>
            </a:r>
            <a:r>
              <a:rPr b="1" i="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y como no tenemos dependencia, </a:t>
            </a:r>
            <a:r>
              <a:rPr b="1" lang="es" sz="1350">
                <a:solidFill>
                  <a:schemeClr val="dk1"/>
                </a:solidFill>
                <a:latin typeface="DM Sans"/>
                <a:ea typeface="DM Sans"/>
                <a:cs typeface="DM Sans"/>
                <a:sym typeface="DM Sans"/>
              </a:rPr>
              <a:t>ya no podemos aplicar el modelo de regresión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12df8c1a598_0_4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Checklist</a:t>
            </a:r>
            <a:endParaRPr b="1" i="0" sz="3500" u="none" cap="none" strike="noStrike">
              <a:solidFill>
                <a:srgbClr val="EAFF6A"/>
              </a:solidFill>
              <a:latin typeface="DM Sans"/>
              <a:ea typeface="DM Sans"/>
              <a:cs typeface="DM Sans"/>
              <a:sym typeface="DM Sans"/>
            </a:endParaRPr>
          </a:p>
        </p:txBody>
      </p:sp>
      <p:grpSp>
        <p:nvGrpSpPr>
          <p:cNvPr id="433" name="Google Shape;433;g12df8c1a598_0_40"/>
          <p:cNvGrpSpPr/>
          <p:nvPr/>
        </p:nvGrpSpPr>
        <p:grpSpPr>
          <a:xfrm>
            <a:off x="473351" y="619523"/>
            <a:ext cx="738900" cy="738900"/>
            <a:chOff x="473351" y="619523"/>
            <a:chExt cx="738900" cy="738900"/>
          </a:xfrm>
        </p:grpSpPr>
        <p:sp>
          <p:nvSpPr>
            <p:cNvPr id="434" name="Google Shape;434;g12df8c1a598_0_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g12df8c1a598_0_40"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36" name="Google Shape;436;g12df8c1a598_0_40"/>
          <p:cNvSpPr txBox="1"/>
          <p:nvPr/>
        </p:nvSpPr>
        <p:spPr>
          <a:xfrm>
            <a:off x="473350" y="1682450"/>
            <a:ext cx="3962400" cy="279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¿Tienen las puntos una relación entre sí? Sí.</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¿Tiene la relación una forma lineal? Sí.</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¿Existe una recta que pueda ser calculada con el método de mínimos cuadrados, y que en ese sentido pase por la parte “más central” de los datos? Sí.</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rgbClr val="F8F8F8"/>
                </a:solidFill>
                <a:latin typeface="DM Sans"/>
                <a:ea typeface="DM Sans"/>
                <a:cs typeface="DM Sans"/>
                <a:sym typeface="DM Sans"/>
              </a:rPr>
              <a:t>¿Puede armarse un modelo de regresión lineal a partir de este ajuste? No</a:t>
            </a:r>
            <a:endParaRPr sz="1350">
              <a:solidFill>
                <a:srgbClr val="F8F8F8"/>
              </a:solidFill>
              <a:latin typeface="DM Sans"/>
              <a:ea typeface="DM Sans"/>
              <a:cs typeface="DM Sans"/>
              <a:sym typeface="DM Sans"/>
            </a:endParaRPr>
          </a:p>
        </p:txBody>
      </p:sp>
      <p:sp>
        <p:nvSpPr>
          <p:cNvPr id="437" name="Google Shape;437;g12df8c1a598_0_40"/>
          <p:cNvSpPr txBox="1"/>
          <p:nvPr/>
        </p:nvSpPr>
        <p:spPr>
          <a:xfrm>
            <a:off x="4435750" y="1682450"/>
            <a:ext cx="3962400" cy="243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lang="es" sz="1350">
                <a:solidFill>
                  <a:srgbClr val="F8F8F8"/>
                </a:solidFill>
                <a:latin typeface="DM Sans"/>
                <a:ea typeface="DM Sans"/>
                <a:cs typeface="DM Sans"/>
                <a:sym typeface="DM Sans"/>
              </a:rPr>
              <a:t>La recta de mínimos cuadrados, ¿representa adecuadamente a los datos? No</a:t>
            </a:r>
            <a:endParaRPr sz="1350">
              <a:solidFill>
                <a:srgbClr val="F8F8F8"/>
              </a:solidFill>
              <a:latin typeface="DM Sans"/>
              <a:ea typeface="DM Sans"/>
              <a:cs typeface="DM Sans"/>
              <a:sym typeface="DM Sans"/>
            </a:endParaRPr>
          </a:p>
          <a:p>
            <a:pPr indent="-314325" lvl="0" marL="457200" rtl="0" algn="l">
              <a:lnSpc>
                <a:spcPct val="115000"/>
              </a:lnSpc>
              <a:spcBef>
                <a:spcPts val="1000"/>
              </a:spcBef>
              <a:spcAft>
                <a:spcPts val="1000"/>
              </a:spcAft>
              <a:buClr>
                <a:srgbClr val="EAFF6A"/>
              </a:buClr>
              <a:buSzPts val="1350"/>
              <a:buFont typeface="Helvetica Neue Light"/>
              <a:buChar char="✓"/>
            </a:pPr>
            <a:r>
              <a:rPr lang="es" sz="1350">
                <a:solidFill>
                  <a:srgbClr val="F8F8F8"/>
                </a:solidFill>
                <a:latin typeface="DM Sans"/>
                <a:ea typeface="DM Sans"/>
                <a:cs typeface="DM Sans"/>
                <a:sym typeface="DM Sans"/>
              </a:rPr>
              <a:t>¿Por qué? Porque al ser la pendiente de la recta igual a cero, no hay dependencia de la variable y hacia la variable x. Y como no hay dependencia, </a:t>
            </a:r>
            <a:r>
              <a:rPr b="1" lang="es" sz="1350">
                <a:solidFill>
                  <a:srgbClr val="F8F8F8"/>
                </a:solidFill>
                <a:latin typeface="DM Sans"/>
                <a:ea typeface="DM Sans"/>
                <a:cs typeface="DM Sans"/>
                <a:sym typeface="DM Sans"/>
              </a:rPr>
              <a:t>no existe un modelo de regresión lineal que represente adecuadamente a estos datos.</a:t>
            </a:r>
            <a:endParaRPr b="1" sz="1350">
              <a:solidFill>
                <a:srgbClr val="F8F8F8"/>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2df8c1a598_0_8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Significancia de coeficientes</a:t>
            </a:r>
            <a:endParaRPr b="1" i="0" sz="4000" u="none" cap="none" strike="noStrike">
              <a:solidFill>
                <a:schemeClr val="dk1"/>
              </a:solidFill>
              <a:latin typeface="DM Sans"/>
              <a:ea typeface="DM Sans"/>
              <a:cs typeface="DM Sans"/>
              <a:sym typeface="DM Sans"/>
            </a:endParaRPr>
          </a:p>
        </p:txBody>
      </p:sp>
      <p:sp>
        <p:nvSpPr>
          <p:cNvPr id="443" name="Google Shape;443;g12df8c1a598_0_80"/>
          <p:cNvSpPr txBox="1"/>
          <p:nvPr/>
        </p:nvSpPr>
        <p:spPr>
          <a:xfrm>
            <a:off x="473350" y="1908175"/>
            <a:ext cx="3834600" cy="2519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Este es un test estadístico para </a:t>
            </a:r>
            <a:r>
              <a:rPr b="1" lang="es" sz="1350">
                <a:solidFill>
                  <a:schemeClr val="dk1"/>
                </a:solidFill>
                <a:latin typeface="DM Sans"/>
                <a:ea typeface="DM Sans"/>
                <a:cs typeface="DM Sans"/>
                <a:sym typeface="DM Sans"/>
              </a:rPr>
              <a:t>verificar que la pendiente no sea cero</a:t>
            </a:r>
            <a:r>
              <a:rPr lang="es" sz="1350">
                <a:solidFill>
                  <a:schemeClr val="dk1"/>
                </a:solidFill>
                <a:latin typeface="DM Sans"/>
                <a:ea typeface="DM Sans"/>
                <a:cs typeface="DM Sans"/>
                <a:sym typeface="DM Sans"/>
              </a:rPr>
              <a:t>. Puede ser positiva o negativa, pero no debería ser cero.</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No entraremos aquí en los detalles del test, pero sí aprenderemos a ver sus salidas.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En Python podemos obtener esta información con el paquete extra </a:t>
            </a:r>
            <a:r>
              <a:rPr lang="es" sz="1350">
                <a:solidFill>
                  <a:schemeClr val="lt1"/>
                </a:solidFill>
                <a:highlight>
                  <a:schemeClr val="dk2"/>
                </a:highlight>
                <a:latin typeface="DM Sans"/>
                <a:ea typeface="DM Sans"/>
                <a:cs typeface="DM Sans"/>
                <a:sym typeface="DM Sans"/>
              </a:rPr>
              <a:t>pingouin</a:t>
            </a:r>
            <a:endParaRPr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2df8c1a598_0_88"/>
          <p:cNvSpPr txBox="1"/>
          <p:nvPr/>
        </p:nvSpPr>
        <p:spPr>
          <a:xfrm>
            <a:off x="688182" y="549975"/>
            <a:ext cx="6088800" cy="127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siguientes salidas fueron obtenidas con este paquete, y corresponden al primero y tercer caso planteados anteriormente:</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449" name="Google Shape;449;g12df8c1a598_0_88"/>
          <p:cNvSpPr txBox="1"/>
          <p:nvPr/>
        </p:nvSpPr>
        <p:spPr>
          <a:xfrm>
            <a:off x="688175" y="3330675"/>
            <a:ext cx="6088800" cy="196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el caso 1, la pendiente estará entre los valores 242.77 y 260.63. Para el caso 2, la pendiente estará entre los valores -0.03 y 0.01. Esto quiere decir que, con un alto nivel de confianza, </a:t>
            </a:r>
            <a:r>
              <a:rPr b="1" lang="es" sz="1350">
                <a:solidFill>
                  <a:schemeClr val="dk1"/>
                </a:solidFill>
                <a:latin typeface="DM Sans"/>
                <a:ea typeface="DM Sans"/>
                <a:cs typeface="DM Sans"/>
                <a:sym typeface="DM Sans"/>
              </a:rPr>
              <a:t>la pendiente estará en un intervalo que incluye al valor cero, esto es, bien podría ser cero con una probabilidad del 95%.</a:t>
            </a:r>
            <a:endParaRPr b="1"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graphicFrame>
        <p:nvGraphicFramePr>
          <p:cNvPr id="450" name="Google Shape;450;g12df8c1a598_0_88"/>
          <p:cNvGraphicFramePr/>
          <p:nvPr/>
        </p:nvGraphicFramePr>
        <p:xfrm>
          <a:off x="1006075" y="1269125"/>
          <a:ext cx="3000000" cy="3000000"/>
        </p:xfrm>
        <a:graphic>
          <a:graphicData uri="http://schemas.openxmlformats.org/drawingml/2006/table">
            <a:tbl>
              <a:tblPr>
                <a:noFill/>
                <a:tableStyleId>{DAC9D60A-CE9A-4EFE-A8E7-5677893870D6}</a:tableStyleId>
              </a:tblPr>
              <a:tblGrid>
                <a:gridCol w="721350"/>
                <a:gridCol w="721350"/>
                <a:gridCol w="721350"/>
                <a:gridCol w="721350"/>
                <a:gridCol w="721350"/>
                <a:gridCol w="721350"/>
                <a:gridCol w="721350"/>
                <a:gridCol w="721350"/>
                <a:gridCol w="721350"/>
                <a:gridCol w="721350"/>
              </a:tblGrid>
              <a:tr h="267525">
                <a:tc>
                  <a:txBody>
                    <a:bodyPr/>
                    <a:lstStyle/>
                    <a:p>
                      <a:pPr indent="0" lvl="0" marL="0" rtl="0" algn="ctr">
                        <a:lnSpc>
                          <a:spcPct val="115000"/>
                        </a:lnSpc>
                        <a:spcBef>
                          <a:spcPts val="0"/>
                        </a:spcBef>
                        <a:spcAft>
                          <a:spcPts val="0"/>
                        </a:spcAft>
                        <a:buNone/>
                      </a:pPr>
                      <a:r>
                        <a:rPr b="1" lang="es" sz="800"/>
                        <a:t>Caso 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names</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coef</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se</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pval</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adj_r2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CI[2.5%]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CI[97.5%]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r>
              <a:tr h="26752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Intercept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7.94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4.65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1.71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0.09</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-1.22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17.10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752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x1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0.68</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58.94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0.66</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0.71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r>
              <a:tr h="251550">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7525">
                <a:tc>
                  <a:txBody>
                    <a:bodyPr/>
                    <a:lstStyle/>
                    <a:p>
                      <a:pPr indent="0" lvl="0" marL="0" rtl="0" algn="ctr">
                        <a:lnSpc>
                          <a:spcPct val="115000"/>
                        </a:lnSpc>
                        <a:spcBef>
                          <a:spcPts val="0"/>
                        </a:spcBef>
                        <a:spcAft>
                          <a:spcPts val="0"/>
                        </a:spcAft>
                        <a:buNone/>
                      </a:pPr>
                      <a:r>
                        <a:rPr b="1" lang="es" sz="800"/>
                        <a:t>Caso 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names</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coef</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se</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pval</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adj_r2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CI[2.5%]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CI[97.5%]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r>
              <a:tr h="26752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Intercept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251.70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4.53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55.59</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242.77</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260.63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752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x1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-1.02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0.31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g12c1ddbcd4a_0_36"/>
          <p:cNvSpPr/>
          <p:nvPr/>
        </p:nvSpPr>
        <p:spPr>
          <a:xfrm>
            <a:off x="995425" y="2053177"/>
            <a:ext cx="1409100" cy="689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lt1"/>
                </a:solidFill>
                <a:latin typeface="DM Sans"/>
                <a:ea typeface="DM Sans"/>
                <a:cs typeface="DM Sans"/>
                <a:sym typeface="DM Sans"/>
              </a:rPr>
              <a:t>A</a:t>
            </a:r>
            <a:r>
              <a:rPr lang="es" sz="1200">
                <a:solidFill>
                  <a:schemeClr val="lt1"/>
                </a:solidFill>
                <a:latin typeface="DM Sans"/>
                <a:ea typeface="DM Sans"/>
                <a:cs typeface="DM Sans"/>
                <a:sym typeface="DM Sans"/>
              </a:rPr>
              <a:t>nálisis predictivo con regresión</a:t>
            </a:r>
            <a:endParaRPr sz="1200">
              <a:solidFill>
                <a:srgbClr val="FFFFFF"/>
              </a:solidFill>
              <a:latin typeface="DM Sans"/>
              <a:ea typeface="DM Sans"/>
              <a:cs typeface="DM Sans"/>
              <a:sym typeface="DM Sans"/>
            </a:endParaRPr>
          </a:p>
        </p:txBody>
      </p:sp>
      <p:sp>
        <p:nvSpPr>
          <p:cNvPr id="94" name="Google Shape;94;g12c1ddbcd4a_0_36"/>
          <p:cNvSpPr/>
          <p:nvPr/>
        </p:nvSpPr>
        <p:spPr>
          <a:xfrm>
            <a:off x="5355272" y="207388"/>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Correlación</a:t>
            </a:r>
            <a:endParaRPr sz="1200">
              <a:solidFill>
                <a:srgbClr val="222222"/>
              </a:solidFill>
              <a:latin typeface="DM Sans"/>
              <a:ea typeface="DM Sans"/>
              <a:cs typeface="DM Sans"/>
              <a:sym typeface="DM Sans"/>
            </a:endParaRPr>
          </a:p>
        </p:txBody>
      </p:sp>
      <p:sp>
        <p:nvSpPr>
          <p:cNvPr id="95" name="Google Shape;95;g12c1ddbcd4a_0_36"/>
          <p:cNvSpPr/>
          <p:nvPr/>
        </p:nvSpPr>
        <p:spPr>
          <a:xfrm>
            <a:off x="2920650" y="480350"/>
            <a:ext cx="1860600" cy="3438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Concepto de Regresión</a:t>
            </a:r>
            <a:endParaRPr sz="1200">
              <a:solidFill>
                <a:srgbClr val="FFFFFF"/>
              </a:solidFill>
              <a:latin typeface="DM Sans"/>
              <a:ea typeface="DM Sans"/>
              <a:cs typeface="DM Sans"/>
              <a:sym typeface="DM Sans"/>
            </a:endParaRPr>
          </a:p>
        </p:txBody>
      </p:sp>
      <p:cxnSp>
        <p:nvCxnSpPr>
          <p:cNvPr id="96" name="Google Shape;96;g12c1ddbcd4a_0_36"/>
          <p:cNvCxnSpPr>
            <a:stCxn id="93" idx="3"/>
            <a:endCxn id="95" idx="1"/>
          </p:cNvCxnSpPr>
          <p:nvPr/>
        </p:nvCxnSpPr>
        <p:spPr>
          <a:xfrm flipH="1" rot="10800000">
            <a:off x="2404525" y="652177"/>
            <a:ext cx="516000" cy="1745700"/>
          </a:xfrm>
          <a:prstGeom prst="bentConnector3">
            <a:avLst>
              <a:gd fmla="val 50012" name="adj1"/>
            </a:avLst>
          </a:prstGeom>
          <a:noFill/>
          <a:ln cap="flat" cmpd="sng" w="9525">
            <a:solidFill>
              <a:srgbClr val="CCCCCC"/>
            </a:solidFill>
            <a:prstDash val="solid"/>
            <a:round/>
            <a:headEnd len="med" w="med" type="none"/>
            <a:tailEnd len="med" w="med" type="oval"/>
          </a:ln>
        </p:spPr>
      </p:cxnSp>
      <p:sp>
        <p:nvSpPr>
          <p:cNvPr id="97" name="Google Shape;97;g12c1ddbcd4a_0_36"/>
          <p:cNvSpPr/>
          <p:nvPr/>
        </p:nvSpPr>
        <p:spPr>
          <a:xfrm>
            <a:off x="5355247" y="725063"/>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Causalidad y dependencia</a:t>
            </a:r>
            <a:endParaRPr sz="1200">
              <a:solidFill>
                <a:srgbClr val="222222"/>
              </a:solidFill>
              <a:latin typeface="DM Sans"/>
              <a:ea typeface="DM Sans"/>
              <a:cs typeface="DM Sans"/>
              <a:sym typeface="DM Sans"/>
            </a:endParaRPr>
          </a:p>
        </p:txBody>
      </p:sp>
      <p:sp>
        <p:nvSpPr>
          <p:cNvPr id="98" name="Google Shape;98;g12c1ddbcd4a_0_36"/>
          <p:cNvSpPr/>
          <p:nvPr/>
        </p:nvSpPr>
        <p:spPr>
          <a:xfrm>
            <a:off x="2920650" y="1231463"/>
            <a:ext cx="1860600" cy="4470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Repaso de funciones lineales</a:t>
            </a:r>
            <a:endParaRPr sz="1200">
              <a:solidFill>
                <a:srgbClr val="FFFFFF"/>
              </a:solidFill>
              <a:latin typeface="DM Sans"/>
              <a:ea typeface="DM Sans"/>
              <a:cs typeface="DM Sans"/>
              <a:sym typeface="DM Sans"/>
            </a:endParaRPr>
          </a:p>
        </p:txBody>
      </p:sp>
      <p:sp>
        <p:nvSpPr>
          <p:cNvPr id="99" name="Google Shape;99;g12c1ddbcd4a_0_36"/>
          <p:cNvSpPr/>
          <p:nvPr/>
        </p:nvSpPr>
        <p:spPr>
          <a:xfrm>
            <a:off x="5355247" y="1290188"/>
            <a:ext cx="2793300" cy="331200"/>
          </a:xfrm>
          <a:prstGeom prst="rect">
            <a:avLst/>
          </a:prstGeom>
          <a:solidFill>
            <a:schemeClr val="lt1"/>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Función lineal e ideas previas</a:t>
            </a:r>
            <a:endParaRPr sz="1200">
              <a:solidFill>
                <a:srgbClr val="222222"/>
              </a:solidFill>
              <a:latin typeface="DM Sans"/>
              <a:ea typeface="DM Sans"/>
              <a:cs typeface="DM Sans"/>
              <a:sym typeface="DM Sans"/>
            </a:endParaRPr>
          </a:p>
        </p:txBody>
      </p:sp>
      <p:sp>
        <p:nvSpPr>
          <p:cNvPr id="100" name="Google Shape;100;g12c1ddbcd4a_0_36"/>
          <p:cNvSpPr/>
          <p:nvPr/>
        </p:nvSpPr>
        <p:spPr>
          <a:xfrm>
            <a:off x="2949600" y="2121713"/>
            <a:ext cx="1860600" cy="4470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Definición y ubicación de la regresión en DS</a:t>
            </a:r>
            <a:endParaRPr sz="1200">
              <a:solidFill>
                <a:srgbClr val="FFFFFF"/>
              </a:solidFill>
              <a:latin typeface="DM Sans"/>
              <a:ea typeface="DM Sans"/>
              <a:cs typeface="DM Sans"/>
              <a:sym typeface="DM Sans"/>
            </a:endParaRPr>
          </a:p>
        </p:txBody>
      </p:sp>
      <p:sp>
        <p:nvSpPr>
          <p:cNvPr id="101" name="Google Shape;101;g12c1ddbcd4a_0_36"/>
          <p:cNvSpPr/>
          <p:nvPr/>
        </p:nvSpPr>
        <p:spPr>
          <a:xfrm>
            <a:off x="5355247" y="1733763"/>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Definición de regresión</a:t>
            </a:r>
            <a:endParaRPr sz="1200">
              <a:solidFill>
                <a:srgbClr val="222222"/>
              </a:solidFill>
              <a:latin typeface="DM Sans"/>
              <a:ea typeface="DM Sans"/>
              <a:cs typeface="DM Sans"/>
              <a:sym typeface="DM Sans"/>
            </a:endParaRPr>
          </a:p>
        </p:txBody>
      </p:sp>
      <p:sp>
        <p:nvSpPr>
          <p:cNvPr id="102" name="Google Shape;102;g12c1ddbcd4a_0_36"/>
          <p:cNvSpPr/>
          <p:nvPr/>
        </p:nvSpPr>
        <p:spPr>
          <a:xfrm>
            <a:off x="5355272" y="2177350"/>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Condiciones para uso de regresión</a:t>
            </a:r>
            <a:endParaRPr sz="1200">
              <a:solidFill>
                <a:srgbClr val="222222"/>
              </a:solidFill>
              <a:latin typeface="DM Sans"/>
              <a:ea typeface="DM Sans"/>
              <a:cs typeface="DM Sans"/>
              <a:sym typeface="DM Sans"/>
            </a:endParaRPr>
          </a:p>
        </p:txBody>
      </p:sp>
      <p:sp>
        <p:nvSpPr>
          <p:cNvPr id="103" name="Google Shape;103;g12c1ddbcd4a_0_36"/>
          <p:cNvSpPr/>
          <p:nvPr/>
        </p:nvSpPr>
        <p:spPr>
          <a:xfrm>
            <a:off x="5355272" y="2620913"/>
            <a:ext cx="2793300" cy="3312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Regresión dentro de DS</a:t>
            </a:r>
            <a:endParaRPr sz="1200">
              <a:solidFill>
                <a:srgbClr val="222222"/>
              </a:solidFill>
              <a:latin typeface="DM Sans"/>
              <a:ea typeface="DM Sans"/>
              <a:cs typeface="DM Sans"/>
              <a:sym typeface="DM Sans"/>
            </a:endParaRPr>
          </a:p>
        </p:txBody>
      </p:sp>
      <p:sp>
        <p:nvSpPr>
          <p:cNvPr id="104" name="Google Shape;104;g12c1ddbcd4a_0_36"/>
          <p:cNvSpPr/>
          <p:nvPr/>
        </p:nvSpPr>
        <p:spPr>
          <a:xfrm>
            <a:off x="2939400" y="3234625"/>
            <a:ext cx="1860600" cy="4389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Regresión lineal simple y múltiple</a:t>
            </a:r>
            <a:endParaRPr sz="1200">
              <a:solidFill>
                <a:srgbClr val="FFFFFF"/>
              </a:solidFill>
              <a:latin typeface="DM Sans"/>
              <a:ea typeface="DM Sans"/>
              <a:cs typeface="DM Sans"/>
              <a:sym typeface="DM Sans"/>
            </a:endParaRPr>
          </a:p>
        </p:txBody>
      </p:sp>
      <p:sp>
        <p:nvSpPr>
          <p:cNvPr id="105" name="Google Shape;105;g12c1ddbcd4a_0_36"/>
          <p:cNvSpPr/>
          <p:nvPr/>
        </p:nvSpPr>
        <p:spPr>
          <a:xfrm>
            <a:off x="2949600" y="3958625"/>
            <a:ext cx="1860600" cy="4224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Interpretación y uso del modelo</a:t>
            </a:r>
            <a:endParaRPr sz="1200">
              <a:solidFill>
                <a:srgbClr val="FFFFFF"/>
              </a:solidFill>
              <a:latin typeface="DM Sans"/>
              <a:ea typeface="DM Sans"/>
              <a:cs typeface="DM Sans"/>
              <a:sym typeface="DM Sans"/>
            </a:endParaRPr>
          </a:p>
        </p:txBody>
      </p:sp>
      <p:sp>
        <p:nvSpPr>
          <p:cNvPr id="106" name="Google Shape;106;g12c1ddbcd4a_0_36"/>
          <p:cNvSpPr/>
          <p:nvPr/>
        </p:nvSpPr>
        <p:spPr>
          <a:xfrm>
            <a:off x="2939400" y="4513700"/>
            <a:ext cx="1860600" cy="422400"/>
          </a:xfrm>
          <a:prstGeom prst="rect">
            <a:avLst/>
          </a:prstGeom>
          <a:solidFill>
            <a:srgbClr val="27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Aplicaciones prácticas</a:t>
            </a:r>
            <a:endParaRPr sz="1200">
              <a:solidFill>
                <a:srgbClr val="FFFFFF"/>
              </a:solidFill>
              <a:latin typeface="DM Sans"/>
              <a:ea typeface="DM Sans"/>
              <a:cs typeface="DM Sans"/>
              <a:sym typeface="DM Sans"/>
            </a:endParaRPr>
          </a:p>
        </p:txBody>
      </p:sp>
      <p:sp>
        <p:nvSpPr>
          <p:cNvPr id="107" name="Google Shape;107;g12c1ddbcd4a_0_36"/>
          <p:cNvSpPr/>
          <p:nvPr/>
        </p:nvSpPr>
        <p:spPr>
          <a:xfrm>
            <a:off x="5355272" y="3064488"/>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Concepto de modelo</a:t>
            </a:r>
            <a:endParaRPr sz="1200">
              <a:solidFill>
                <a:srgbClr val="222222"/>
              </a:solidFill>
              <a:latin typeface="DM Sans"/>
              <a:ea typeface="DM Sans"/>
              <a:cs typeface="DM Sans"/>
              <a:sym typeface="DM Sans"/>
            </a:endParaRPr>
          </a:p>
        </p:txBody>
      </p:sp>
      <p:sp>
        <p:nvSpPr>
          <p:cNvPr id="108" name="Google Shape;108;g12c1ddbcd4a_0_36"/>
          <p:cNvSpPr/>
          <p:nvPr/>
        </p:nvSpPr>
        <p:spPr>
          <a:xfrm>
            <a:off x="5355272" y="3508063"/>
            <a:ext cx="2793300" cy="33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1800"/>
              </a:spcBef>
              <a:spcAft>
                <a:spcPts val="1000"/>
              </a:spcAft>
              <a:buClr>
                <a:schemeClr val="dk1"/>
              </a:buClr>
              <a:buSzPts val="1100"/>
              <a:buFont typeface="Arial"/>
              <a:buNone/>
            </a:pPr>
            <a:r>
              <a:rPr lang="es" sz="1200">
                <a:solidFill>
                  <a:srgbClr val="222222"/>
                </a:solidFill>
                <a:latin typeface="DM Sans"/>
                <a:ea typeface="DM Sans"/>
                <a:cs typeface="DM Sans"/>
                <a:sym typeface="DM Sans"/>
              </a:rPr>
              <a:t>Regresión lineal simple y múltiple</a:t>
            </a:r>
            <a:endParaRPr sz="1200">
              <a:solidFill>
                <a:srgbClr val="222222"/>
              </a:solidFill>
              <a:latin typeface="DM Sans"/>
              <a:ea typeface="DM Sans"/>
              <a:cs typeface="DM Sans"/>
              <a:sym typeface="DM Sans"/>
            </a:endParaRPr>
          </a:p>
        </p:txBody>
      </p:sp>
      <p:sp>
        <p:nvSpPr>
          <p:cNvPr id="109" name="Google Shape;109;g12c1ddbcd4a_0_36"/>
          <p:cNvSpPr/>
          <p:nvPr/>
        </p:nvSpPr>
        <p:spPr>
          <a:xfrm>
            <a:off x="5355250" y="3951654"/>
            <a:ext cx="2793300" cy="441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rgbClr val="222222"/>
                </a:solidFill>
                <a:latin typeface="DM Sans"/>
                <a:ea typeface="DM Sans"/>
                <a:cs typeface="DM Sans"/>
                <a:sym typeface="DM Sans"/>
              </a:rPr>
              <a:t>Test beta, coeficiente de determinación</a:t>
            </a:r>
            <a:endParaRPr sz="1200">
              <a:solidFill>
                <a:srgbClr val="222222"/>
              </a:solidFill>
              <a:latin typeface="DM Sans"/>
              <a:ea typeface="DM Sans"/>
              <a:cs typeface="DM Sans"/>
              <a:sym typeface="DM Sans"/>
            </a:endParaRPr>
          </a:p>
        </p:txBody>
      </p:sp>
      <p:cxnSp>
        <p:nvCxnSpPr>
          <p:cNvPr id="110" name="Google Shape;110;g12c1ddbcd4a_0_36"/>
          <p:cNvCxnSpPr>
            <a:stCxn id="93" idx="3"/>
            <a:endCxn id="98" idx="1"/>
          </p:cNvCxnSpPr>
          <p:nvPr/>
        </p:nvCxnSpPr>
        <p:spPr>
          <a:xfrm flipH="1" rot="10800000">
            <a:off x="2404525" y="1454977"/>
            <a:ext cx="516000" cy="942900"/>
          </a:xfrm>
          <a:prstGeom prst="bentConnector3">
            <a:avLst>
              <a:gd fmla="val 50012" name="adj1"/>
            </a:avLst>
          </a:prstGeom>
          <a:noFill/>
          <a:ln cap="flat" cmpd="sng" w="9525">
            <a:solidFill>
              <a:srgbClr val="CCCCCC"/>
            </a:solidFill>
            <a:prstDash val="solid"/>
            <a:round/>
            <a:headEnd len="med" w="med" type="none"/>
            <a:tailEnd len="med" w="med" type="oval"/>
          </a:ln>
        </p:spPr>
      </p:cxnSp>
      <p:cxnSp>
        <p:nvCxnSpPr>
          <p:cNvPr id="111" name="Google Shape;111;g12c1ddbcd4a_0_36"/>
          <p:cNvCxnSpPr>
            <a:stCxn id="93" idx="3"/>
            <a:endCxn id="100" idx="1"/>
          </p:cNvCxnSpPr>
          <p:nvPr/>
        </p:nvCxnSpPr>
        <p:spPr>
          <a:xfrm flipH="1" rot="10800000">
            <a:off x="2404525" y="2345077"/>
            <a:ext cx="545100" cy="52800"/>
          </a:xfrm>
          <a:prstGeom prst="bentConnector3">
            <a:avLst>
              <a:gd fmla="val 49998" name="adj1"/>
            </a:avLst>
          </a:prstGeom>
          <a:noFill/>
          <a:ln cap="flat" cmpd="sng" w="9525">
            <a:solidFill>
              <a:srgbClr val="CCCCCC"/>
            </a:solidFill>
            <a:prstDash val="solid"/>
            <a:round/>
            <a:headEnd len="med" w="med" type="none"/>
            <a:tailEnd len="med" w="med" type="oval"/>
          </a:ln>
        </p:spPr>
      </p:cxnSp>
      <p:cxnSp>
        <p:nvCxnSpPr>
          <p:cNvPr id="112" name="Google Shape;112;g12c1ddbcd4a_0_36"/>
          <p:cNvCxnSpPr>
            <a:stCxn id="104" idx="1"/>
            <a:endCxn id="93" idx="3"/>
          </p:cNvCxnSpPr>
          <p:nvPr/>
        </p:nvCxnSpPr>
        <p:spPr>
          <a:xfrm rot="10800000">
            <a:off x="2404500" y="2397775"/>
            <a:ext cx="534900" cy="1056300"/>
          </a:xfrm>
          <a:prstGeom prst="bentConnector3">
            <a:avLst>
              <a:gd fmla="val 49998" name="adj1"/>
            </a:avLst>
          </a:prstGeom>
          <a:noFill/>
          <a:ln cap="flat" cmpd="sng" w="9525">
            <a:solidFill>
              <a:srgbClr val="CCCCCC"/>
            </a:solidFill>
            <a:prstDash val="solid"/>
            <a:round/>
            <a:headEnd len="med" w="med" type="none"/>
            <a:tailEnd len="med" w="med" type="oval"/>
          </a:ln>
        </p:spPr>
      </p:cxnSp>
      <p:cxnSp>
        <p:nvCxnSpPr>
          <p:cNvPr id="113" name="Google Shape;113;g12c1ddbcd4a_0_36"/>
          <p:cNvCxnSpPr>
            <a:stCxn id="105" idx="1"/>
            <a:endCxn id="93" idx="3"/>
          </p:cNvCxnSpPr>
          <p:nvPr/>
        </p:nvCxnSpPr>
        <p:spPr>
          <a:xfrm rot="10800000">
            <a:off x="2404500" y="2398025"/>
            <a:ext cx="545100" cy="1771800"/>
          </a:xfrm>
          <a:prstGeom prst="bentConnector3">
            <a:avLst>
              <a:gd fmla="val 49998" name="adj1"/>
            </a:avLst>
          </a:prstGeom>
          <a:noFill/>
          <a:ln cap="flat" cmpd="sng" w="9525">
            <a:solidFill>
              <a:srgbClr val="CCCCCC"/>
            </a:solidFill>
            <a:prstDash val="solid"/>
            <a:round/>
            <a:headEnd len="med" w="med" type="none"/>
            <a:tailEnd len="med" w="med" type="oval"/>
          </a:ln>
        </p:spPr>
      </p:cxnSp>
      <p:cxnSp>
        <p:nvCxnSpPr>
          <p:cNvPr id="114" name="Google Shape;114;g12c1ddbcd4a_0_36"/>
          <p:cNvCxnSpPr>
            <a:stCxn id="106" idx="1"/>
            <a:endCxn id="93" idx="3"/>
          </p:cNvCxnSpPr>
          <p:nvPr/>
        </p:nvCxnSpPr>
        <p:spPr>
          <a:xfrm rot="10800000">
            <a:off x="2404500" y="2397800"/>
            <a:ext cx="534900" cy="2327100"/>
          </a:xfrm>
          <a:prstGeom prst="bentConnector3">
            <a:avLst>
              <a:gd fmla="val 49998" name="adj1"/>
            </a:avLst>
          </a:prstGeom>
          <a:noFill/>
          <a:ln cap="flat" cmpd="sng" w="9525">
            <a:solidFill>
              <a:srgbClr val="CCCCCC"/>
            </a:solidFill>
            <a:prstDash val="solid"/>
            <a:round/>
            <a:headEnd len="med" w="med" type="none"/>
            <a:tailEnd len="med" w="med" type="oval"/>
          </a:ln>
        </p:spPr>
      </p:cxnSp>
      <p:cxnSp>
        <p:nvCxnSpPr>
          <p:cNvPr id="115" name="Google Shape;115;g12c1ddbcd4a_0_36"/>
          <p:cNvCxnSpPr>
            <a:stCxn id="94" idx="1"/>
            <a:endCxn id="95" idx="3"/>
          </p:cNvCxnSpPr>
          <p:nvPr/>
        </p:nvCxnSpPr>
        <p:spPr>
          <a:xfrm flipH="1">
            <a:off x="4781372" y="372988"/>
            <a:ext cx="573900" cy="279300"/>
          </a:xfrm>
          <a:prstGeom prst="bentConnector3">
            <a:avLst>
              <a:gd fmla="val 50011" name="adj1"/>
            </a:avLst>
          </a:prstGeom>
          <a:noFill/>
          <a:ln cap="flat" cmpd="sng" w="9525">
            <a:solidFill>
              <a:srgbClr val="CCCCCC"/>
            </a:solidFill>
            <a:prstDash val="solid"/>
            <a:round/>
            <a:headEnd len="med" w="med" type="none"/>
            <a:tailEnd len="med" w="med" type="oval"/>
          </a:ln>
        </p:spPr>
      </p:cxnSp>
      <p:cxnSp>
        <p:nvCxnSpPr>
          <p:cNvPr id="116" name="Google Shape;116;g12c1ddbcd4a_0_36"/>
          <p:cNvCxnSpPr>
            <a:stCxn id="97" idx="1"/>
            <a:endCxn id="95" idx="3"/>
          </p:cNvCxnSpPr>
          <p:nvPr/>
        </p:nvCxnSpPr>
        <p:spPr>
          <a:xfrm rot="10800000">
            <a:off x="4781347" y="652163"/>
            <a:ext cx="573900" cy="238500"/>
          </a:xfrm>
          <a:prstGeom prst="bentConnector3">
            <a:avLst>
              <a:gd fmla="val 50008" name="adj1"/>
            </a:avLst>
          </a:prstGeom>
          <a:noFill/>
          <a:ln cap="flat" cmpd="sng" w="9525">
            <a:solidFill>
              <a:srgbClr val="CCCCCC"/>
            </a:solidFill>
            <a:prstDash val="solid"/>
            <a:round/>
            <a:headEnd len="med" w="med" type="none"/>
            <a:tailEnd len="med" w="med" type="oval"/>
          </a:ln>
        </p:spPr>
      </p:cxnSp>
      <p:cxnSp>
        <p:nvCxnSpPr>
          <p:cNvPr id="117" name="Google Shape;117;g12c1ddbcd4a_0_36"/>
          <p:cNvCxnSpPr>
            <a:stCxn id="99" idx="1"/>
            <a:endCxn id="98" idx="3"/>
          </p:cNvCxnSpPr>
          <p:nvPr/>
        </p:nvCxnSpPr>
        <p:spPr>
          <a:xfrm rot="10800000">
            <a:off x="4781347" y="1454888"/>
            <a:ext cx="573900" cy="900"/>
          </a:xfrm>
          <a:prstGeom prst="bentConnector3">
            <a:avLst>
              <a:gd fmla="val 50008" name="adj1"/>
            </a:avLst>
          </a:prstGeom>
          <a:noFill/>
          <a:ln cap="flat" cmpd="sng" w="9525">
            <a:solidFill>
              <a:srgbClr val="CCCCCC"/>
            </a:solidFill>
            <a:prstDash val="solid"/>
            <a:round/>
            <a:headEnd len="med" w="med" type="none"/>
            <a:tailEnd len="med" w="med" type="oval"/>
          </a:ln>
        </p:spPr>
      </p:cxnSp>
      <p:cxnSp>
        <p:nvCxnSpPr>
          <p:cNvPr id="118" name="Google Shape;118;g12c1ddbcd4a_0_36"/>
          <p:cNvCxnSpPr>
            <a:stCxn id="101" idx="1"/>
            <a:endCxn id="100" idx="3"/>
          </p:cNvCxnSpPr>
          <p:nvPr/>
        </p:nvCxnSpPr>
        <p:spPr>
          <a:xfrm flipH="1">
            <a:off x="4810147" y="1899363"/>
            <a:ext cx="545100" cy="445800"/>
          </a:xfrm>
          <a:prstGeom prst="bentConnector3">
            <a:avLst>
              <a:gd fmla="val 49995" name="adj1"/>
            </a:avLst>
          </a:prstGeom>
          <a:noFill/>
          <a:ln cap="flat" cmpd="sng" w="9525">
            <a:solidFill>
              <a:srgbClr val="CCCCCC"/>
            </a:solidFill>
            <a:prstDash val="solid"/>
            <a:round/>
            <a:headEnd len="med" w="med" type="none"/>
            <a:tailEnd len="med" w="med" type="oval"/>
          </a:ln>
        </p:spPr>
      </p:cxnSp>
      <p:cxnSp>
        <p:nvCxnSpPr>
          <p:cNvPr id="119" name="Google Shape;119;g12c1ddbcd4a_0_36"/>
          <p:cNvCxnSpPr>
            <a:stCxn id="102" idx="1"/>
            <a:endCxn id="100" idx="3"/>
          </p:cNvCxnSpPr>
          <p:nvPr/>
        </p:nvCxnSpPr>
        <p:spPr>
          <a:xfrm flipH="1">
            <a:off x="4810172" y="2342950"/>
            <a:ext cx="545100" cy="24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20" name="Google Shape;120;g12c1ddbcd4a_0_36"/>
          <p:cNvCxnSpPr>
            <a:stCxn id="103" idx="1"/>
            <a:endCxn id="100" idx="3"/>
          </p:cNvCxnSpPr>
          <p:nvPr/>
        </p:nvCxnSpPr>
        <p:spPr>
          <a:xfrm rot="10800000">
            <a:off x="4810172" y="2345213"/>
            <a:ext cx="545100" cy="4413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21" name="Google Shape;121;g12c1ddbcd4a_0_36"/>
          <p:cNvCxnSpPr>
            <a:stCxn id="107" idx="1"/>
            <a:endCxn id="104" idx="3"/>
          </p:cNvCxnSpPr>
          <p:nvPr/>
        </p:nvCxnSpPr>
        <p:spPr>
          <a:xfrm flipH="1">
            <a:off x="4799972" y="3230088"/>
            <a:ext cx="555300" cy="2241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22" name="Google Shape;122;g12c1ddbcd4a_0_36"/>
          <p:cNvCxnSpPr>
            <a:stCxn id="108" idx="1"/>
            <a:endCxn id="104" idx="3"/>
          </p:cNvCxnSpPr>
          <p:nvPr/>
        </p:nvCxnSpPr>
        <p:spPr>
          <a:xfrm rot="10800000">
            <a:off x="4799972" y="3454063"/>
            <a:ext cx="555300" cy="2196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23" name="Google Shape;123;g12c1ddbcd4a_0_36"/>
          <p:cNvCxnSpPr>
            <a:stCxn id="109" idx="1"/>
            <a:endCxn id="105" idx="3"/>
          </p:cNvCxnSpPr>
          <p:nvPr/>
        </p:nvCxnSpPr>
        <p:spPr>
          <a:xfrm rot="10800000">
            <a:off x="4810150" y="4169904"/>
            <a:ext cx="545100" cy="24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124" name="Google Shape;124;g12c1ddbcd4a_0_36"/>
          <p:cNvSpPr/>
          <p:nvPr/>
        </p:nvSpPr>
        <p:spPr>
          <a:xfrm>
            <a:off x="163250" y="530200"/>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2c1ddbcd4a_0_36"/>
          <p:cNvSpPr txBox="1"/>
          <p:nvPr/>
        </p:nvSpPr>
        <p:spPr>
          <a:xfrm>
            <a:off x="459350" y="297100"/>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26" name="Google Shape;126;g12c1ddbcd4a_0_36" title="ícono de mapa de contenidos"/>
          <p:cNvPicPr preferRelativeResize="0"/>
          <p:nvPr/>
        </p:nvPicPr>
        <p:blipFill rotWithShape="1">
          <a:blip r:embed="rId3">
            <a:alphaModFix/>
          </a:blip>
          <a:srcRect b="0" l="0" r="0" t="0"/>
          <a:stretch/>
        </p:blipFill>
        <p:spPr>
          <a:xfrm>
            <a:off x="161000" y="362344"/>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2df8c1a598_0_9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intervalo de confianza</a:t>
            </a:r>
            <a:endParaRPr b="1" i="0" sz="4000" u="none" cap="none" strike="noStrike">
              <a:solidFill>
                <a:schemeClr val="dk1"/>
              </a:solidFill>
              <a:latin typeface="DM Sans"/>
              <a:ea typeface="DM Sans"/>
              <a:cs typeface="DM Sans"/>
              <a:sym typeface="DM Sans"/>
            </a:endParaRPr>
          </a:p>
        </p:txBody>
      </p:sp>
      <p:sp>
        <p:nvSpPr>
          <p:cNvPr id="456" name="Google Shape;456;g12df8c1a598_0_95"/>
          <p:cNvSpPr txBox="1"/>
          <p:nvPr/>
        </p:nvSpPr>
        <p:spPr>
          <a:xfrm>
            <a:off x="473350" y="1908175"/>
            <a:ext cx="3834600" cy="2519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Proporciona el mismo resultado que el p-value y además </a:t>
            </a:r>
            <a:r>
              <a:rPr b="1" lang="es" sz="1350">
                <a:solidFill>
                  <a:schemeClr val="dk1"/>
                </a:solidFill>
                <a:latin typeface="DM Sans"/>
                <a:ea typeface="DM Sans"/>
                <a:cs typeface="DM Sans"/>
                <a:sym typeface="DM Sans"/>
              </a:rPr>
              <a:t>agrega la información acerca de dónde podría encontrarse el valor de la pendiente (efectos de cada variable)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Si el intervalo de confianza </a:t>
            </a:r>
            <a:r>
              <a:rPr b="1" lang="es" sz="1350">
                <a:solidFill>
                  <a:schemeClr val="dk1"/>
                </a:solidFill>
                <a:latin typeface="DM Sans"/>
                <a:ea typeface="DM Sans"/>
                <a:cs typeface="DM Sans"/>
                <a:sym typeface="DM Sans"/>
              </a:rPr>
              <a:t>solo tiene</a:t>
            </a:r>
            <a:r>
              <a:rPr lang="es" sz="1350">
                <a:solidFill>
                  <a:schemeClr val="dk1"/>
                </a:solidFill>
                <a:latin typeface="DM Sans"/>
                <a:ea typeface="DM Sans"/>
                <a:cs typeface="DM Sans"/>
                <a:sym typeface="DM Sans"/>
              </a:rPr>
              <a:t> valores positivos </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la pendiente es positiva; si tiene valores negativos </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la pendiente es negativa. </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57" name="Google Shape;457;g12df8c1a598_0_95"/>
          <p:cNvSpPr txBox="1"/>
          <p:nvPr/>
        </p:nvSpPr>
        <p:spPr>
          <a:xfrm>
            <a:off x="4527775" y="1908175"/>
            <a:ext cx="38346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Si tiene un valor positivo y uno negativo, quiere decir que cubre al cero, y por lo tanto </a:t>
            </a:r>
            <a:r>
              <a:rPr b="1" lang="es" sz="1350">
                <a:solidFill>
                  <a:schemeClr val="dk1"/>
                </a:solidFill>
                <a:latin typeface="DM Sans"/>
                <a:ea typeface="DM Sans"/>
                <a:cs typeface="DM Sans"/>
                <a:sym typeface="DM Sans"/>
              </a:rPr>
              <a:t>se mantiene la conclusión de que la pendiente (efecto) no es significativa</a:t>
            </a:r>
            <a:r>
              <a:rPr lang="es" sz="1350">
                <a:solidFill>
                  <a:schemeClr val="dk1"/>
                </a:solidFill>
                <a:latin typeface="DM Sans"/>
                <a:ea typeface="DM Sans"/>
                <a:cs typeface="DM Sans"/>
                <a:sym typeface="DM Sans"/>
              </a:rPr>
              <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2df8c1a598_0_10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coeficiente de determinación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1"/>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469" name="Google Shape;469;p6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Segunda condición a cumplir</a:t>
            </a:r>
            <a:endParaRPr b="1" i="0" sz="4000" u="none" cap="none" strike="noStrike">
              <a:solidFill>
                <a:schemeClr val="dk1"/>
              </a:solidFill>
              <a:latin typeface="DM Sans"/>
              <a:ea typeface="DM Sans"/>
              <a:cs typeface="DM Sans"/>
              <a:sym typeface="DM Sans"/>
            </a:endParaRPr>
          </a:p>
        </p:txBody>
      </p:sp>
      <p:sp>
        <p:nvSpPr>
          <p:cNvPr id="470" name="Google Shape;470;p61"/>
          <p:cNvSpPr txBox="1"/>
          <p:nvPr/>
        </p:nvSpPr>
        <p:spPr>
          <a:xfrm>
            <a:off x="3649500" y="2397863"/>
            <a:ext cx="4987200" cy="15597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Este es un número que puede tomar valores entre 0 y 1, y puede interpretarse también de manera porcentual (de 0% a 100%).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Se simboliza como R</a:t>
            </a:r>
            <a:r>
              <a:rPr baseline="30000" lang="es" sz="1350">
                <a:solidFill>
                  <a:schemeClr val="dk1"/>
                </a:solidFill>
                <a:latin typeface="DM Sans"/>
                <a:ea typeface="DM Sans"/>
                <a:cs typeface="DM Sans"/>
                <a:sym typeface="DM Sans"/>
              </a:rPr>
              <a:t>2</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representa el porcentaje de variabilidad de los datos explicada por el modelo de regresión lineal.</a:t>
            </a:r>
            <a:endParaRPr sz="1350">
              <a:latin typeface="DM Sans"/>
              <a:ea typeface="DM Sans"/>
              <a:cs typeface="DM Sans"/>
              <a:sym typeface="DM Sans"/>
            </a:endParaRPr>
          </a:p>
        </p:txBody>
      </p:sp>
      <p:pic>
        <p:nvPicPr>
          <p:cNvPr id="471" name="Google Shape;471;p61"/>
          <p:cNvPicPr preferRelativeResize="0"/>
          <p:nvPr/>
        </p:nvPicPr>
        <p:blipFill>
          <a:blip r:embed="rId3">
            <a:alphaModFix/>
          </a:blip>
          <a:stretch>
            <a:fillRect/>
          </a:stretch>
        </p:blipFill>
        <p:spPr>
          <a:xfrm>
            <a:off x="631050" y="1925250"/>
            <a:ext cx="2890950" cy="12930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2df8c1a598_0_10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¿Variabilidad de los datos?</a:t>
            </a:r>
            <a:endParaRPr b="1" i="0" sz="4000" u="none" cap="none" strike="noStrike">
              <a:solidFill>
                <a:schemeClr val="dk1"/>
              </a:solidFill>
              <a:latin typeface="DM Sans"/>
              <a:ea typeface="DM Sans"/>
              <a:cs typeface="DM Sans"/>
              <a:sym typeface="DM Sans"/>
            </a:endParaRPr>
          </a:p>
        </p:txBody>
      </p:sp>
      <p:sp>
        <p:nvSpPr>
          <p:cNvPr id="477" name="Google Shape;477;g12df8c1a598_0_107"/>
          <p:cNvSpPr txBox="1"/>
          <p:nvPr/>
        </p:nvSpPr>
        <p:spPr>
          <a:xfrm>
            <a:off x="473350" y="1908175"/>
            <a:ext cx="3834600" cy="2103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Es la cualidad que </a:t>
            </a:r>
            <a:r>
              <a:rPr b="1" lang="es" sz="1350">
                <a:solidFill>
                  <a:schemeClr val="dk1"/>
                </a:solidFill>
                <a:latin typeface="DM Sans"/>
                <a:ea typeface="DM Sans"/>
                <a:cs typeface="DM Sans"/>
                <a:sym typeface="DM Sans"/>
              </a:rPr>
              <a:t>le da la forma al conjunto de datos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 consecuencia de esta noción de variabilidad es que si podemos explicar o representar la variabilidad de los datos, podremos explicar su forma y así entenderlos mejor. </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478" name="Google Shape;478;g12df8c1a598_0_107"/>
          <p:cNvSpPr txBox="1"/>
          <p:nvPr/>
        </p:nvSpPr>
        <p:spPr>
          <a:xfrm>
            <a:off x="4527775" y="1908175"/>
            <a:ext cx="3834600" cy="808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Por lo tanto, </a:t>
            </a:r>
            <a:r>
              <a:rPr b="1" lang="es" sz="1350">
                <a:solidFill>
                  <a:schemeClr val="dk1"/>
                </a:solidFill>
                <a:latin typeface="DM Sans"/>
                <a:ea typeface="DM Sans"/>
                <a:cs typeface="DM Sans"/>
                <a:sym typeface="DM Sans"/>
              </a:rPr>
              <a:t>un modelo que funcione bien será el que mejor explique la variabilidad de los datos. </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2df8c1a598_0_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a:t>
            </a:r>
            <a:endParaRPr b="1" i="0" sz="4000" u="none" cap="none" strike="noStrike">
              <a:solidFill>
                <a:schemeClr val="dk1"/>
              </a:solidFill>
              <a:latin typeface="DM Sans"/>
              <a:ea typeface="DM Sans"/>
              <a:cs typeface="DM Sans"/>
              <a:sym typeface="DM Sans"/>
            </a:endParaRPr>
          </a:p>
        </p:txBody>
      </p:sp>
      <p:sp>
        <p:nvSpPr>
          <p:cNvPr id="484" name="Google Shape;484;g12df8c1a598_0_113"/>
          <p:cNvSpPr txBox="1"/>
          <p:nvPr/>
        </p:nvSpPr>
        <p:spPr>
          <a:xfrm>
            <a:off x="713775" y="1494800"/>
            <a:ext cx="3694200" cy="13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Conjunto de puntos que tiene una </a:t>
            </a:r>
            <a:r>
              <a:rPr b="1" lang="es" sz="1350">
                <a:solidFill>
                  <a:schemeClr val="dk1"/>
                </a:solidFill>
                <a:latin typeface="DM Sans"/>
                <a:ea typeface="DM Sans"/>
                <a:cs typeface="DM Sans"/>
                <a:sym typeface="DM Sans"/>
              </a:rPr>
              <a:t>recta de ajuste que parece funcionar muy bien</a:t>
            </a:r>
            <a:r>
              <a:rPr lang="es" sz="1350">
                <a:solidFill>
                  <a:schemeClr val="dk1"/>
                </a:solidFill>
                <a:latin typeface="DM Sans"/>
                <a:ea typeface="DM Sans"/>
                <a:cs typeface="DM Sans"/>
                <a:sym typeface="DM Sans"/>
              </a:rPr>
              <a:t>, por cuanto pasa bastante bien por el “centro” de los datos.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485" name="Google Shape;485;g12df8c1a598_0_113"/>
          <p:cNvSpPr txBox="1"/>
          <p:nvPr/>
        </p:nvSpPr>
        <p:spPr>
          <a:xfrm>
            <a:off x="4881650" y="1469675"/>
            <a:ext cx="3492300" cy="114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Conjunto de datos </a:t>
            </a:r>
            <a:r>
              <a:rPr b="1" lang="es" sz="1350">
                <a:solidFill>
                  <a:schemeClr val="dk1"/>
                </a:solidFill>
                <a:latin typeface="DM Sans"/>
                <a:ea typeface="DM Sans"/>
                <a:cs typeface="DM Sans"/>
                <a:sym typeface="DM Sans"/>
              </a:rPr>
              <a:t>no parece ser lo más conveniente utilizar una recta </a:t>
            </a:r>
            <a:r>
              <a:rPr lang="es" sz="1350">
                <a:solidFill>
                  <a:schemeClr val="dk1"/>
                </a:solidFill>
                <a:latin typeface="DM Sans"/>
                <a:ea typeface="DM Sans"/>
                <a:cs typeface="DM Sans"/>
                <a:sym typeface="DM Sans"/>
              </a:rPr>
              <a:t>para representar los puntos.</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t/>
            </a:r>
            <a:endParaRPr sz="1350">
              <a:solidFill>
                <a:srgbClr val="121212"/>
              </a:solidFill>
              <a:latin typeface="DM Sans"/>
              <a:ea typeface="DM Sans"/>
              <a:cs typeface="DM Sans"/>
              <a:sym typeface="DM Sans"/>
            </a:endParaRPr>
          </a:p>
        </p:txBody>
      </p:sp>
      <p:pic>
        <p:nvPicPr>
          <p:cNvPr id="486" name="Google Shape;486;g12df8c1a598_0_113"/>
          <p:cNvPicPr preferRelativeResize="0"/>
          <p:nvPr/>
        </p:nvPicPr>
        <p:blipFill>
          <a:blip r:embed="rId3">
            <a:alphaModFix/>
          </a:blip>
          <a:stretch>
            <a:fillRect/>
          </a:stretch>
        </p:blipFill>
        <p:spPr>
          <a:xfrm>
            <a:off x="1259064" y="2527525"/>
            <a:ext cx="2743975" cy="2063525"/>
          </a:xfrm>
          <a:prstGeom prst="rect">
            <a:avLst/>
          </a:prstGeom>
          <a:noFill/>
          <a:ln cap="flat" cmpd="sng" w="19050">
            <a:solidFill>
              <a:srgbClr val="595959"/>
            </a:solidFill>
            <a:prstDash val="solid"/>
            <a:round/>
            <a:headEnd len="sm" w="sm" type="none"/>
            <a:tailEnd len="sm" w="sm" type="none"/>
          </a:ln>
        </p:spPr>
      </p:pic>
      <p:pic>
        <p:nvPicPr>
          <p:cNvPr id="487" name="Google Shape;487;g12df8c1a598_0_113"/>
          <p:cNvPicPr preferRelativeResize="0"/>
          <p:nvPr/>
        </p:nvPicPr>
        <p:blipFill>
          <a:blip r:embed="rId4">
            <a:alphaModFix/>
          </a:blip>
          <a:stretch>
            <a:fillRect/>
          </a:stretch>
        </p:blipFill>
        <p:spPr>
          <a:xfrm>
            <a:off x="5328061" y="2470786"/>
            <a:ext cx="2743975" cy="2063513"/>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2df8c1a598_0_123"/>
          <p:cNvSpPr txBox="1"/>
          <p:nvPr/>
        </p:nvSpPr>
        <p:spPr>
          <a:xfrm>
            <a:off x="688182" y="549975"/>
            <a:ext cx="6088800" cy="150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los resultados con el valor de </a:t>
            </a:r>
            <a:r>
              <a:rPr b="1" lang="es" sz="1350">
                <a:solidFill>
                  <a:schemeClr val="dk1"/>
                </a:solidFill>
                <a:latin typeface="DM Sans"/>
                <a:ea typeface="DM Sans"/>
                <a:cs typeface="DM Sans"/>
                <a:sym typeface="DM Sans"/>
              </a:rPr>
              <a:t>R2</a:t>
            </a:r>
            <a:r>
              <a:rPr lang="es" sz="1350">
                <a:solidFill>
                  <a:schemeClr val="dk1"/>
                </a:solidFill>
                <a:latin typeface="DM Sans"/>
                <a:ea typeface="DM Sans"/>
                <a:cs typeface="DM Sans"/>
                <a:sym typeface="DM Sans"/>
              </a:rPr>
              <a:t> resaltado:</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493" name="Google Shape;493;g12df8c1a598_0_123"/>
          <p:cNvSpPr txBox="1"/>
          <p:nvPr/>
        </p:nvSpPr>
        <p:spPr>
          <a:xfrm>
            <a:off x="688175" y="3243150"/>
            <a:ext cx="6864600" cy="26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Pasa satisfactoriamente el test de beta, con lo cual es un modelo válido, pero ciertamente poco útil. Convendría aplicar otro tipo de modelo que se ajuste a la forma curva de los datos. Tengamos entonces siempre en cuenta que el valor de R2 solamente tiene sentido una vez que se verificó y se pasó satisfactoriamente el test de beta. </a:t>
            </a:r>
            <a:r>
              <a:rPr b="1" lang="es" sz="1350">
                <a:solidFill>
                  <a:schemeClr val="dk1"/>
                </a:solidFill>
                <a:latin typeface="DM Sans"/>
                <a:ea typeface="DM Sans"/>
                <a:cs typeface="DM Sans"/>
                <a:sym typeface="DM Sans"/>
              </a:rPr>
              <a:t>Buscamos un modelo con un valor de R2 que sea sea lo más pequeño posible.</a:t>
            </a:r>
            <a:endParaRPr b="1"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graphicFrame>
        <p:nvGraphicFramePr>
          <p:cNvPr id="494" name="Google Shape;494;g12df8c1a598_0_123"/>
          <p:cNvGraphicFramePr/>
          <p:nvPr/>
        </p:nvGraphicFramePr>
        <p:xfrm>
          <a:off x="846125" y="1066200"/>
          <a:ext cx="3000000" cy="3000000"/>
        </p:xfrm>
        <a:graphic>
          <a:graphicData uri="http://schemas.openxmlformats.org/drawingml/2006/table">
            <a:tbl>
              <a:tblPr>
                <a:noFill/>
                <a:tableStyleId>{DAC9D60A-CE9A-4EFE-A8E7-5677893870D6}</a:tableStyleId>
              </a:tblPr>
              <a:tblGrid>
                <a:gridCol w="745175"/>
                <a:gridCol w="745175"/>
                <a:gridCol w="745175"/>
                <a:gridCol w="745175"/>
                <a:gridCol w="745175"/>
                <a:gridCol w="745175"/>
                <a:gridCol w="745175"/>
                <a:gridCol w="745175"/>
                <a:gridCol w="745175"/>
                <a:gridCol w="745175"/>
              </a:tblGrid>
              <a:tr h="276575">
                <a:tc>
                  <a:txBody>
                    <a:bodyPr/>
                    <a:lstStyle/>
                    <a:p>
                      <a:pPr indent="0" lvl="0" marL="0" rtl="0" algn="ctr">
                        <a:lnSpc>
                          <a:spcPct val="115000"/>
                        </a:lnSpc>
                        <a:spcBef>
                          <a:spcPts val="0"/>
                        </a:spcBef>
                        <a:spcAft>
                          <a:spcPts val="0"/>
                        </a:spcAft>
                        <a:buNone/>
                      </a:pPr>
                      <a:r>
                        <a:rPr b="1" lang="es" sz="800"/>
                        <a:t>Caso 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names</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coef</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se</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pval</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adj_r2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CI[2.5%]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CI[97.5%]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r>
              <a:tr h="27657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Intercept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7.94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4.65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1.71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0.09</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-1.22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17.10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657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x1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0.68</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58.94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0.94</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0.66</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0.71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075">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6575">
                <a:tc>
                  <a:txBody>
                    <a:bodyPr/>
                    <a:lstStyle/>
                    <a:p>
                      <a:pPr indent="0" lvl="0" marL="0" rtl="0" algn="ctr">
                        <a:lnSpc>
                          <a:spcPct val="115000"/>
                        </a:lnSpc>
                        <a:spcBef>
                          <a:spcPts val="0"/>
                        </a:spcBef>
                        <a:spcAft>
                          <a:spcPts val="0"/>
                        </a:spcAft>
                        <a:buNone/>
                      </a:pPr>
                      <a:r>
                        <a:rPr b="1" lang="es" sz="800"/>
                        <a:t>Caso 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names</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coef</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se</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pval</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adj_r2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CI[2.5%]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c>
                  <a:txBody>
                    <a:bodyPr/>
                    <a:lstStyle/>
                    <a:p>
                      <a:pPr indent="0" lvl="0" marL="0" rtl="0" algn="r">
                        <a:lnSpc>
                          <a:spcPct val="115000"/>
                        </a:lnSpc>
                        <a:spcBef>
                          <a:spcPts val="0"/>
                        </a:spcBef>
                        <a:spcAft>
                          <a:spcPts val="0"/>
                        </a:spcAft>
                        <a:buNone/>
                      </a:pPr>
                      <a:r>
                        <a:rPr b="1" lang="es" sz="900">
                          <a:solidFill>
                            <a:srgbClr val="212121"/>
                          </a:solidFill>
                          <a:latin typeface="Roboto"/>
                          <a:ea typeface="Roboto"/>
                          <a:cs typeface="Roboto"/>
                          <a:sym typeface="Roboto"/>
                        </a:rPr>
                        <a:t>CI[97.5%]</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DBDBD"/>
                    </a:solidFill>
                  </a:tcPr>
                </a:tc>
              </a:tr>
              <a:tr h="27657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Intercept</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251.70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4.53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55.59</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242.77</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260.63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6575">
                <a:tc>
                  <a:txBody>
                    <a:bodyPr/>
                    <a:lstStyle/>
                    <a:p>
                      <a:pPr indent="0" lvl="0" marL="0" rtl="0" algn="ctr">
                        <a:lnSpc>
                          <a:spcPct val="115000"/>
                        </a:lnSpc>
                        <a:spcBef>
                          <a:spcPts val="0"/>
                        </a:spcBef>
                        <a:spcAft>
                          <a:spcPts val="0"/>
                        </a:spcAft>
                        <a:buNone/>
                      </a:pPr>
                      <a:r>
                        <a:rPr b="1" lang="es" sz="900">
                          <a:solidFill>
                            <a:srgbClr val="212121"/>
                          </a:solidFill>
                          <a:latin typeface="Roboto"/>
                          <a:ea typeface="Roboto"/>
                          <a:cs typeface="Roboto"/>
                          <a:sym typeface="Roboto"/>
                        </a:rPr>
                        <a:t>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x1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-1.02</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0.31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0FF"/>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-0.03</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900">
                          <a:solidFill>
                            <a:srgbClr val="212121"/>
                          </a:solidFill>
                          <a:latin typeface="Roboto"/>
                          <a:ea typeface="Roboto"/>
                          <a:cs typeface="Roboto"/>
                          <a:sym typeface="Roboto"/>
                        </a:rPr>
                        <a:t>0.01</a:t>
                      </a:r>
                      <a:endParaRPr sz="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2df8c1a598_0_13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Usar el</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modelo</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2df8c1a598_0_167"/>
          <p:cNvSpPr txBox="1"/>
          <p:nvPr/>
        </p:nvSpPr>
        <p:spPr>
          <a:xfrm>
            <a:off x="476250" y="881225"/>
            <a:ext cx="7860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Aplicar el modelo para predecir valores desconocidos</a:t>
            </a:r>
            <a:endParaRPr b="1" i="0" sz="4000" u="none" cap="none" strike="noStrike">
              <a:solidFill>
                <a:schemeClr val="dk1"/>
              </a:solidFill>
              <a:latin typeface="DM Sans"/>
              <a:ea typeface="DM Sans"/>
              <a:cs typeface="DM Sans"/>
              <a:sym typeface="DM Sans"/>
            </a:endParaRPr>
          </a:p>
        </p:txBody>
      </p:sp>
      <p:sp>
        <p:nvSpPr>
          <p:cNvPr id="505" name="Google Shape;505;g12df8c1a598_0_167"/>
          <p:cNvSpPr txBox="1"/>
          <p:nvPr/>
        </p:nvSpPr>
        <p:spPr>
          <a:xfrm>
            <a:off x="476250" y="2283525"/>
            <a:ext cx="3834600" cy="1688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Light"/>
              <a:buChar char="✓"/>
            </a:pPr>
            <a:r>
              <a:rPr lang="es" sz="1350">
                <a:solidFill>
                  <a:schemeClr val="dk1"/>
                </a:solidFill>
                <a:latin typeface="DM Sans"/>
                <a:ea typeface="DM Sans"/>
                <a:cs typeface="DM Sans"/>
                <a:sym typeface="DM Sans"/>
              </a:rPr>
              <a:t>Realizaremos </a:t>
            </a:r>
            <a:r>
              <a:rPr b="1" lang="es" sz="1350">
                <a:solidFill>
                  <a:schemeClr val="dk1"/>
                </a:solidFill>
                <a:latin typeface="DM Sans"/>
                <a:ea typeface="DM Sans"/>
                <a:cs typeface="DM Sans"/>
                <a:sym typeface="DM Sans"/>
              </a:rPr>
              <a:t>predicciones para valores de </a:t>
            </a:r>
            <a:r>
              <a:rPr b="1" i="1" lang="es" sz="1350">
                <a:solidFill>
                  <a:schemeClr val="dk1"/>
                </a:solidFill>
                <a:latin typeface="DM Sans"/>
                <a:ea typeface="DM Sans"/>
                <a:cs typeface="DM Sans"/>
                <a:sym typeface="DM Sans"/>
              </a:rPr>
              <a:t>y</a:t>
            </a:r>
            <a:r>
              <a:rPr b="1" lang="es" sz="1350">
                <a:solidFill>
                  <a:schemeClr val="dk1"/>
                </a:solidFill>
                <a:latin typeface="DM Sans"/>
                <a:ea typeface="DM Sans"/>
                <a:cs typeface="DM Sans"/>
                <a:sym typeface="DM Sans"/>
              </a:rPr>
              <a:t> a partir de valores de </a:t>
            </a:r>
            <a:r>
              <a:rPr b="1" i="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que no habían sido utilizados antes.</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Light"/>
              <a:buChar char="✓"/>
            </a:pPr>
            <a:r>
              <a:rPr lang="es" sz="1350">
                <a:solidFill>
                  <a:schemeClr val="dk1"/>
                </a:solidFill>
                <a:latin typeface="DM Sans"/>
                <a:ea typeface="DM Sans"/>
                <a:cs typeface="DM Sans"/>
                <a:sym typeface="DM Sans"/>
              </a:rPr>
              <a:t>Utilizando </a:t>
            </a:r>
            <a:r>
              <a:rPr b="1" lang="es" sz="1350">
                <a:solidFill>
                  <a:schemeClr val="dk1"/>
                </a:solidFill>
                <a:latin typeface="DM Sans"/>
                <a:ea typeface="DM Sans"/>
                <a:cs typeface="DM Sans"/>
                <a:sym typeface="DM Sans"/>
              </a:rPr>
              <a:t>la recta de regresión</a:t>
            </a:r>
            <a:r>
              <a:rPr lang="es" sz="1350">
                <a:solidFill>
                  <a:schemeClr val="dk1"/>
                </a:solidFill>
                <a:latin typeface="DM Sans"/>
                <a:ea typeface="DM Sans"/>
                <a:cs typeface="DM Sans"/>
                <a:sym typeface="DM Sans"/>
              </a:rPr>
              <a:t> para hacer la predicción. </a:t>
            </a:r>
            <a:endParaRPr sz="1350">
              <a:solidFill>
                <a:schemeClr val="dk1"/>
              </a:solidFill>
              <a:latin typeface="DM Sans"/>
              <a:ea typeface="DM Sans"/>
              <a:cs typeface="DM Sans"/>
              <a:sym typeface="DM Sans"/>
            </a:endParaRPr>
          </a:p>
          <a:p>
            <a:pPr indent="0" lvl="0" marL="457200" rtl="0" algn="l">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506" name="Google Shape;506;g12df8c1a598_0_167"/>
          <p:cNvSpPr txBox="1"/>
          <p:nvPr/>
        </p:nvSpPr>
        <p:spPr>
          <a:xfrm>
            <a:off x="4527750" y="228352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El nuevo punto a predecir se colocará sobre la recta, y se podrá afirmar que el valor predicho tendrá una </a:t>
            </a:r>
            <a:r>
              <a:rPr b="1" lang="es" sz="1350">
                <a:solidFill>
                  <a:schemeClr val="dk1"/>
                </a:solidFill>
                <a:latin typeface="DM Sans"/>
                <a:ea typeface="DM Sans"/>
                <a:cs typeface="DM Sans"/>
                <a:sym typeface="DM Sans"/>
              </a:rPr>
              <a:t>“fidelidad” igual al valor de R.</a:t>
            </a:r>
            <a:endParaRPr sz="1350">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2df8c1a598_0_17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512" name="Google Shape;512;g12df8c1a598_0_173"/>
          <p:cNvSpPr txBox="1"/>
          <p:nvPr/>
        </p:nvSpPr>
        <p:spPr>
          <a:xfrm>
            <a:off x="457725" y="2211625"/>
            <a:ext cx="4349100" cy="26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hay </a:t>
            </a:r>
            <a:r>
              <a:rPr b="1" lang="es" sz="1350">
                <a:solidFill>
                  <a:schemeClr val="dk1"/>
                </a:solidFill>
                <a:latin typeface="DM Sans"/>
                <a:ea typeface="DM Sans"/>
                <a:cs typeface="DM Sans"/>
                <a:sym typeface="DM Sans"/>
              </a:rPr>
              <a:t>algún valor de x faltante en el conjunto de datos</a:t>
            </a:r>
            <a:r>
              <a:rPr lang="es" sz="1350">
                <a:solidFill>
                  <a:schemeClr val="dk1"/>
                </a:solidFill>
                <a:latin typeface="DM Sans"/>
                <a:ea typeface="DM Sans"/>
                <a:cs typeface="DM Sans"/>
                <a:sym typeface="DM Sans"/>
              </a:rPr>
              <a:t>, podemos suponer que su valor de y correspondiente </a:t>
            </a:r>
            <a:r>
              <a:rPr b="1" lang="es" sz="1350">
                <a:solidFill>
                  <a:schemeClr val="dk1"/>
                </a:solidFill>
                <a:latin typeface="DM Sans"/>
                <a:ea typeface="DM Sans"/>
                <a:cs typeface="DM Sans"/>
                <a:sym typeface="DM Sans"/>
              </a:rPr>
              <a:t>corresponderá al señalado por la recta para dicho valor de x</a:t>
            </a:r>
            <a:r>
              <a:rPr lang="es" sz="1350">
                <a:solidFill>
                  <a:schemeClr val="dk1"/>
                </a:solidFill>
                <a:latin typeface="DM Sans"/>
                <a:ea typeface="DM Sans"/>
                <a:cs typeface="DM Sans"/>
                <a:sym typeface="DM Sans"/>
              </a:rPr>
              <a:t>, como se muestra con el punto cuadrado de color verde.</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 En Python el modelo se utiliza simplemente a través de la función </a:t>
            </a:r>
            <a:r>
              <a:rPr lang="es" sz="1350">
                <a:solidFill>
                  <a:schemeClr val="lt1"/>
                </a:solidFill>
                <a:highlight>
                  <a:schemeClr val="dk2"/>
                </a:highlight>
                <a:latin typeface="DM Sans"/>
                <a:ea typeface="DM Sans"/>
                <a:cs typeface="DM Sans"/>
                <a:sym typeface="DM Sans"/>
              </a:rPr>
              <a:t>predict().</a:t>
            </a:r>
            <a:endParaRPr sz="1350">
              <a:solidFill>
                <a:schemeClr val="lt1"/>
              </a:solidFill>
              <a:highlight>
                <a:schemeClr val="dk2"/>
              </a:highlight>
              <a:latin typeface="DM Sans"/>
              <a:ea typeface="DM Sans"/>
              <a:cs typeface="DM Sans"/>
              <a:sym typeface="DM Sans"/>
            </a:endParaRPr>
          </a:p>
          <a:p>
            <a:pPr indent="0" lvl="0" marL="0" rtl="0" algn="ctr">
              <a:lnSpc>
                <a:spcPct val="115000"/>
              </a:lnSpc>
              <a:spcBef>
                <a:spcPts val="100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513" name="Google Shape;513;g12df8c1a598_0_173"/>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514" name="Google Shape;514;g12df8c1a598_0_173"/>
          <p:cNvPicPr preferRelativeResize="0"/>
          <p:nvPr/>
        </p:nvPicPr>
        <p:blipFill>
          <a:blip r:embed="rId3">
            <a:alphaModFix/>
          </a:blip>
          <a:stretch>
            <a:fillRect/>
          </a:stretch>
        </p:blipFill>
        <p:spPr>
          <a:xfrm>
            <a:off x="4972050" y="1323975"/>
            <a:ext cx="3695700" cy="24955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12df8c1a598_0_1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Aplicaciones prácticas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3"/>
          <p:cNvSpPr txBox="1"/>
          <p:nvPr/>
        </p:nvSpPr>
        <p:spPr>
          <a:xfrm>
            <a:off x="1461288"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Introducción a las nociones básicas de </a:t>
            </a:r>
            <a:r>
              <a:rPr b="1" lang="es" sz="4000">
                <a:solidFill>
                  <a:srgbClr val="EAFF6A"/>
                </a:solidFill>
                <a:latin typeface="DM Sans"/>
                <a:ea typeface="DM Sans"/>
                <a:cs typeface="DM Sans"/>
                <a:sym typeface="DM Sans"/>
              </a:rPr>
              <a:t>regresión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2df8c1a598_0_2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25" name="Google Shape;525;g12df8c1a598_0_24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Estudiaremos un caso real aplicado donde podremos ver el uso de la regresión.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26" name="Google Shape;526;g12df8c1a598_0_243"/>
          <p:cNvGrpSpPr/>
          <p:nvPr/>
        </p:nvGrpSpPr>
        <p:grpSpPr>
          <a:xfrm>
            <a:off x="473351" y="619523"/>
            <a:ext cx="738900" cy="738900"/>
            <a:chOff x="473351" y="619523"/>
            <a:chExt cx="738900" cy="738900"/>
          </a:xfrm>
        </p:grpSpPr>
        <p:sp>
          <p:nvSpPr>
            <p:cNvPr id="527" name="Google Shape;527;g12df8c1a598_0_2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g12df8c1a598_0_24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12df8c1a598_0_321"/>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534" name="Google Shape;534;g12df8c1a598_0_32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35" name="Google Shape;535;g12df8c1a598_0_321"/>
          <p:cNvSpPr txBox="1"/>
          <p:nvPr/>
        </p:nvSpPr>
        <p:spPr>
          <a:xfrm>
            <a:off x="549525" y="1376250"/>
            <a:ext cx="4477800" cy="272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¿Que factores están impulsando la discriminacion salarial entre hombres y mujeres en su organización?</a:t>
            </a:r>
            <a:endParaRPr sz="1350">
              <a:solidFill>
                <a:schemeClr val="dk1"/>
              </a:solidFill>
              <a:highlight>
                <a:srgbClr val="EAFF6A"/>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Contexto empresarial</a:t>
            </a:r>
            <a:endParaRPr b="1"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Clr>
                <a:schemeClr val="dk1"/>
              </a:buClr>
              <a:buSzPts val="1100"/>
              <a:buFont typeface="Arial"/>
              <a:buNone/>
            </a:pPr>
            <a:r>
              <a:rPr lang="es" sz="1350">
                <a:solidFill>
                  <a:schemeClr val="dk1"/>
                </a:solidFill>
                <a:latin typeface="DM Sans"/>
                <a:ea typeface="DM Sans"/>
                <a:cs typeface="DM Sans"/>
                <a:sym typeface="DM Sans"/>
              </a:rPr>
              <a:t>Su empresa está pasando por una revisión interna de sus prácticas de contratación y compensación a los empleados. En los últimos años, su empresa ha tenido poco éxito en la conversión de candidatas de alta calidad que deseaba contratar. La gerencia plantea la hipótesis de que esto se debe a una posible discriminación salarial y quiere averiguar qué la está causando.</a:t>
            </a:r>
            <a:endParaRPr sz="1350">
              <a:latin typeface="DM Sans"/>
              <a:ea typeface="DM Sans"/>
              <a:cs typeface="DM Sans"/>
              <a:sym typeface="DM Sans"/>
            </a:endParaRPr>
          </a:p>
        </p:txBody>
      </p:sp>
      <p:pic>
        <p:nvPicPr>
          <p:cNvPr id="536" name="Google Shape;536;g12df8c1a598_0_321"/>
          <p:cNvPicPr preferRelativeResize="0"/>
          <p:nvPr/>
        </p:nvPicPr>
        <p:blipFill>
          <a:blip r:embed="rId4">
            <a:alphaModFix/>
          </a:blip>
          <a:stretch>
            <a:fillRect/>
          </a:stretch>
        </p:blipFill>
        <p:spPr>
          <a:xfrm>
            <a:off x="5290877" y="1305447"/>
            <a:ext cx="3376876" cy="2532624"/>
          </a:xfrm>
          <a:prstGeom prst="rect">
            <a:avLst/>
          </a:prstGeom>
          <a:noFill/>
          <a:ln cap="flat" cmpd="sng" w="9525">
            <a:solidFill>
              <a:schemeClr val="lt2"/>
            </a:solidFill>
            <a:prstDash val="solid"/>
            <a:round/>
            <a:headEnd len="sm" w="sm" type="none"/>
            <a:tailEnd len="sm" w="sm" type="none"/>
          </a:ln>
        </p:spPr>
      </p:pic>
      <p:sp>
        <p:nvSpPr>
          <p:cNvPr id="537" name="Google Shape;537;g12df8c1a598_0_32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g12df8c1a598_0_33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43" name="Google Shape;543;g12df8c1a598_0_332"/>
          <p:cNvSpPr txBox="1"/>
          <p:nvPr/>
        </p:nvSpPr>
        <p:spPr>
          <a:xfrm>
            <a:off x="549525" y="1376250"/>
            <a:ext cx="4477800" cy="3168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Problema empresarial: </a:t>
            </a:r>
            <a:endParaRPr b="1"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Como parte de la revisión interna, el departamento de recursos humanos se ha acercado a usted para investigar específicamente la siguiente pregunta: </a:t>
            </a:r>
            <a:r>
              <a:rPr lang="es" sz="1350">
                <a:solidFill>
                  <a:schemeClr val="dk1"/>
                </a:solidFill>
                <a:highlight>
                  <a:srgbClr val="EAFF6A"/>
                </a:highlight>
                <a:latin typeface="DM Sans"/>
                <a:ea typeface="DM Sans"/>
                <a:cs typeface="DM Sans"/>
                <a:sym typeface="DM Sans"/>
              </a:rPr>
              <a:t>"En general, ¿se les paga más a los hombres que a las mujeres en su organización? Si es así, ¿qué conduciendo esta brecha?"</a:t>
            </a:r>
            <a:endParaRPr sz="1350">
              <a:solidFill>
                <a:schemeClr val="dk1"/>
              </a:solidFill>
              <a:highlight>
                <a:srgbClr val="EAFF6A"/>
              </a:highlight>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Contexto analítico</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Cuenta con una base de datos de empleados que contiene información sobre varios atributos como rendimiento, educación, ingresos, antigüedad, etc.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44" name="Google Shape;544;g12df8c1a598_0_33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pic>
        <p:nvPicPr>
          <p:cNvPr id="545" name="Google Shape;545;g12df8c1a598_0_332"/>
          <p:cNvPicPr preferRelativeResize="0"/>
          <p:nvPr/>
        </p:nvPicPr>
        <p:blipFill>
          <a:blip r:embed="rId4">
            <a:alphaModFix/>
          </a:blip>
          <a:stretch>
            <a:fillRect/>
          </a:stretch>
        </p:blipFill>
        <p:spPr>
          <a:xfrm>
            <a:off x="5723325" y="1658476"/>
            <a:ext cx="2603875" cy="26038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g12df8c1a598_0_34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51" name="Google Shape;551;g12df8c1a598_0_342"/>
          <p:cNvSpPr txBox="1"/>
          <p:nvPr/>
        </p:nvSpPr>
        <p:spPr>
          <a:xfrm>
            <a:off x="583875" y="2063850"/>
            <a:ext cx="4477800" cy="145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La mediana de hombres es ligeramente mayor que la mediana para mujeres, la variabilidad es similar en ambos casos</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52" name="Google Shape;552;g12df8c1a598_0_34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53" name="Google Shape;553;g12df8c1a598_0_34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54" name="Google Shape;554;g12df8c1a598_0_342"/>
          <p:cNvPicPr preferRelativeResize="0"/>
          <p:nvPr/>
        </p:nvPicPr>
        <p:blipFill>
          <a:blip r:embed="rId4">
            <a:alphaModFix/>
          </a:blip>
          <a:stretch>
            <a:fillRect/>
          </a:stretch>
        </p:blipFill>
        <p:spPr>
          <a:xfrm>
            <a:off x="5061675" y="1305250"/>
            <a:ext cx="3708400" cy="25330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g12df8c1a598_0_3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0" name="Google Shape;560;g12df8c1a598_0_351"/>
          <p:cNvSpPr txBox="1"/>
          <p:nvPr/>
        </p:nvSpPr>
        <p:spPr>
          <a:xfrm>
            <a:off x="583875" y="2063850"/>
            <a:ext cx="4297800" cy="187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logra ver que existe alguna relación entre la edad y el salario. Sin embargo la relación lineal no es tan fuerte, lo cual se puede evidenciar con algunos valores atípicos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61" name="Google Shape;561;g12df8c1a598_0_35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62" name="Google Shape;562;g12df8c1a598_0_35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63" name="Google Shape;563;g12df8c1a598_0_351"/>
          <p:cNvPicPr preferRelativeResize="0"/>
          <p:nvPr/>
        </p:nvPicPr>
        <p:blipFill>
          <a:blip r:embed="rId4">
            <a:alphaModFix/>
          </a:blip>
          <a:stretch>
            <a:fillRect/>
          </a:stretch>
        </p:blipFill>
        <p:spPr>
          <a:xfrm>
            <a:off x="5022125" y="1286375"/>
            <a:ext cx="3645634" cy="25707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12df8c1a598_0_3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9" name="Google Shape;569;g12df8c1a598_0_360"/>
          <p:cNvSpPr txBox="1"/>
          <p:nvPr/>
        </p:nvSpPr>
        <p:spPr>
          <a:xfrm>
            <a:off x="583875" y="2063850"/>
            <a:ext cx="4297800" cy="179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A incrementar el nivel de educación parece incrementar, lo cual se ve con la mayor mediana para el PhD y la menor para High School.</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70" name="Google Shape;570;g12df8c1a598_0_36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71" name="Google Shape;571;g12df8c1a598_0_36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72" name="Google Shape;572;g12df8c1a598_0_360"/>
          <p:cNvPicPr preferRelativeResize="0"/>
          <p:nvPr/>
        </p:nvPicPr>
        <p:blipFill>
          <a:blip r:embed="rId4">
            <a:alphaModFix/>
          </a:blip>
          <a:stretch>
            <a:fillRect/>
          </a:stretch>
        </p:blipFill>
        <p:spPr>
          <a:xfrm>
            <a:off x="4752300" y="1286375"/>
            <a:ext cx="3915450" cy="25707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g12df8c1a598_0_36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78" name="Google Shape;578;g12df8c1a598_0_369"/>
          <p:cNvSpPr txBox="1"/>
          <p:nvPr/>
        </p:nvSpPr>
        <p:spPr>
          <a:xfrm>
            <a:off x="583875" y="2063850"/>
            <a:ext cx="4297800" cy="200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 sz="1350">
                <a:solidFill>
                  <a:schemeClr val="dk1"/>
                </a:solidFill>
                <a:latin typeface="DM Sans"/>
                <a:ea typeface="DM Sans"/>
                <a:cs typeface="DM Sans"/>
                <a:sym typeface="DM Sans"/>
              </a:rPr>
              <a:t>A mayor nivel de experiencia incrementa el salario. Esta es una de las relaciones más fuertes de las variables que hemos analizado hasta ahora.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79" name="Google Shape;579;g12df8c1a598_0_36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80" name="Google Shape;580;g12df8c1a598_0_36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81" name="Google Shape;581;g12df8c1a598_0_369"/>
          <p:cNvPicPr preferRelativeResize="0"/>
          <p:nvPr/>
        </p:nvPicPr>
        <p:blipFill>
          <a:blip r:embed="rId4">
            <a:alphaModFix/>
          </a:blip>
          <a:stretch>
            <a:fillRect/>
          </a:stretch>
        </p:blipFill>
        <p:spPr>
          <a:xfrm>
            <a:off x="5022125" y="1286375"/>
            <a:ext cx="3645625" cy="25707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12df8c1a598_0_37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87" name="Google Shape;587;g12df8c1a598_0_378"/>
          <p:cNvSpPr txBox="1"/>
          <p:nvPr/>
        </p:nvSpPr>
        <p:spPr>
          <a:xfrm>
            <a:off x="583875" y="2063850"/>
            <a:ext cx="4097400" cy="233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En este caso se puede ver que los hombres tienden a ganar un poco más que las mujeres en todos los niveles de educación.</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1000"/>
              </a:spcAft>
              <a:buClr>
                <a:schemeClr val="dk1"/>
              </a:buClr>
              <a:buSzPts val="1100"/>
              <a:buFont typeface="Arial"/>
              <a:buNone/>
            </a:pPr>
            <a:r>
              <a:t/>
            </a:r>
            <a:endParaRPr sz="1200" u="sng">
              <a:solidFill>
                <a:schemeClr val="dk1"/>
              </a:solidFill>
              <a:latin typeface="Helvetica Neue Light"/>
              <a:ea typeface="Helvetica Neue Light"/>
              <a:cs typeface="Helvetica Neue Light"/>
              <a:sym typeface="Helvetica Neue Light"/>
            </a:endParaRPr>
          </a:p>
        </p:txBody>
      </p:sp>
      <p:sp>
        <p:nvSpPr>
          <p:cNvPr id="588" name="Google Shape;588;g12df8c1a598_0_37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89" name="Google Shape;589;g12df8c1a598_0_37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90" name="Google Shape;590;g12df8c1a598_0_378"/>
          <p:cNvPicPr preferRelativeResize="0"/>
          <p:nvPr/>
        </p:nvPicPr>
        <p:blipFill>
          <a:blip r:embed="rId4">
            <a:alphaModFix/>
          </a:blip>
          <a:stretch>
            <a:fillRect/>
          </a:stretch>
        </p:blipFill>
        <p:spPr>
          <a:xfrm>
            <a:off x="4881675" y="1284750"/>
            <a:ext cx="3898550" cy="25740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g12df8c1a598_0_38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96" name="Google Shape;596;g12df8c1a598_0_387"/>
          <p:cNvSpPr txBox="1"/>
          <p:nvPr/>
        </p:nvSpPr>
        <p:spPr>
          <a:xfrm>
            <a:off x="583875" y="2063850"/>
            <a:ext cx="4097400" cy="155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 sz="1350">
                <a:solidFill>
                  <a:schemeClr val="dk1"/>
                </a:solidFill>
                <a:latin typeface="DM Sans"/>
                <a:ea typeface="DM Sans"/>
                <a:cs typeface="DM Sans"/>
                <a:sym typeface="DM Sans"/>
              </a:rPr>
              <a:t>Cuando hacemos la relación teniendo en cuenta el tipo de trabajo pareciera que no siempre los hombres tienden a ganar más que las mujeres (e.g Manager, Data Scientist, Graphic Designer, IT entre otros), con alta variabilidad.</a:t>
            </a:r>
            <a:endParaRPr sz="1200" u="sng">
              <a:solidFill>
                <a:schemeClr val="dk1"/>
              </a:solidFill>
              <a:latin typeface="Helvetica Neue Light"/>
              <a:ea typeface="Helvetica Neue Light"/>
              <a:cs typeface="Helvetica Neue Light"/>
              <a:sym typeface="Helvetica Neue Light"/>
            </a:endParaRPr>
          </a:p>
        </p:txBody>
      </p:sp>
      <p:sp>
        <p:nvSpPr>
          <p:cNvPr id="597" name="Google Shape;597;g12df8c1a598_0_38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598" name="Google Shape;598;g12df8c1a598_0_38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599" name="Google Shape;599;g12df8c1a598_0_387"/>
          <p:cNvPicPr preferRelativeResize="0"/>
          <p:nvPr/>
        </p:nvPicPr>
        <p:blipFill>
          <a:blip r:embed="rId4">
            <a:alphaModFix/>
          </a:blip>
          <a:stretch>
            <a:fillRect/>
          </a:stretch>
        </p:blipFill>
        <p:spPr>
          <a:xfrm>
            <a:off x="4964075" y="1020063"/>
            <a:ext cx="3572775" cy="31033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g12df8c1a598_0_39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05" name="Google Shape;605;g12df8c1a598_0_396"/>
          <p:cNvSpPr txBox="1"/>
          <p:nvPr/>
        </p:nvSpPr>
        <p:spPr>
          <a:xfrm>
            <a:off x="583825" y="1302725"/>
            <a:ext cx="7227600" cy="369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rPr lang="es" sz="1350">
                <a:solidFill>
                  <a:schemeClr val="dk1"/>
                </a:solidFill>
                <a:latin typeface="DM Sans"/>
                <a:ea typeface="DM Sans"/>
                <a:cs typeface="DM Sans"/>
                <a:sym typeface="DM Sans"/>
              </a:rPr>
              <a:t>Creamos un modelo lineal simple por medio de la librería statsmodels de la siguiente forma:</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rPr lang="es" sz="1350">
                <a:solidFill>
                  <a:schemeClr val="dk1"/>
                </a:solidFill>
                <a:latin typeface="DM Sans"/>
                <a:ea typeface="DM Sans"/>
                <a:cs typeface="DM Sans"/>
                <a:sym typeface="DM Sans"/>
              </a:rPr>
              <a:t>Miremos el resultado de el ajuste del modelo lineal simple</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p:txBody>
      </p:sp>
      <p:sp>
        <p:nvSpPr>
          <p:cNvPr id="606" name="Google Shape;606;g12df8c1a598_0_39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607" name="Google Shape;607;g12df8c1a598_0_396"/>
          <p:cNvSpPr txBox="1"/>
          <p:nvPr/>
        </p:nvSpPr>
        <p:spPr>
          <a:xfrm>
            <a:off x="645050" y="2551488"/>
            <a:ext cx="4610100" cy="7851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Clr>
                <a:srgbClr val="000000"/>
              </a:buClr>
              <a:buSzPts val="1100"/>
              <a:buFont typeface="Arial"/>
              <a:buNone/>
            </a:pPr>
            <a:r>
              <a:rPr lang="es" sz="1050">
                <a:solidFill>
                  <a:srgbClr val="D4D4D4"/>
                </a:solidFill>
                <a:highlight>
                  <a:srgbClr val="1E1E1E"/>
                </a:highlight>
                <a:latin typeface="Courier New"/>
                <a:ea typeface="Courier New"/>
                <a:cs typeface="Courier New"/>
                <a:sym typeface="Courier New"/>
              </a:rPr>
              <a:t>model1 = </a:t>
            </a:r>
            <a:r>
              <a:rPr lang="es" sz="1050">
                <a:solidFill>
                  <a:srgbClr val="CE9178"/>
                </a:solidFill>
                <a:highlight>
                  <a:srgbClr val="1E1E1E"/>
                </a:highlight>
                <a:latin typeface="Courier New"/>
                <a:ea typeface="Courier New"/>
                <a:cs typeface="Courier New"/>
                <a:sym typeface="Courier New"/>
              </a:rPr>
              <a:t>'pay~age'</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D4D4D4"/>
                </a:solidFill>
                <a:highlight>
                  <a:srgbClr val="1E1E1E"/>
                </a:highlight>
                <a:latin typeface="Courier New"/>
                <a:ea typeface="Courier New"/>
                <a:cs typeface="Courier New"/>
                <a:sym typeface="Courier New"/>
              </a:rPr>
              <a:t>lm1   = sm.ols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formula = model1</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 = Data</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.fit</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lm1.summary</a:t>
            </a:r>
            <a:r>
              <a:rPr lang="es" sz="1050">
                <a:solidFill>
                  <a:srgbClr val="DCDCDC"/>
                </a:solidFill>
                <a:highlight>
                  <a:srgbClr val="1E1E1E"/>
                </a:highlight>
                <a:latin typeface="Courier New"/>
                <a:ea typeface="Courier New"/>
                <a:cs typeface="Courier New"/>
                <a:sym typeface="Courier New"/>
              </a:rPr>
              <a:t>())</a:t>
            </a:r>
            <a:endParaRPr sz="11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Correlación, causalidad y dependencia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g12df8c1a598_0_405"/>
          <p:cNvGrpSpPr/>
          <p:nvPr/>
        </p:nvGrpSpPr>
        <p:grpSpPr>
          <a:xfrm>
            <a:off x="1622958" y="1168058"/>
            <a:ext cx="5898086" cy="3317328"/>
            <a:chOff x="-81653" y="306928"/>
            <a:chExt cx="2965800" cy="4377000"/>
          </a:xfrm>
        </p:grpSpPr>
        <p:sp>
          <p:nvSpPr>
            <p:cNvPr id="613" name="Google Shape;613;g12df8c1a598_0_405"/>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12df8c1a598_0_405"/>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615" name="Google Shape;615;g12df8c1a598_0_40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616" name="Google Shape;616;g12df8c1a598_0_405"/>
          <p:cNvSpPr txBox="1"/>
          <p:nvPr/>
        </p:nvSpPr>
        <p:spPr>
          <a:xfrm>
            <a:off x="1596138" y="312150"/>
            <a:ext cx="5951700" cy="4519200"/>
          </a:xfrm>
          <a:prstGeom prst="rect">
            <a:avLst/>
          </a:prstGeom>
          <a:solidFill>
            <a:srgbClr val="000000"/>
          </a:solidFill>
          <a:ln cap="flat" cmpd="sng" w="9525">
            <a:solidFill>
              <a:schemeClr val="lt2"/>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950">
                <a:solidFill>
                  <a:srgbClr val="D4D4D4"/>
                </a:solidFill>
                <a:highlight>
                  <a:srgbClr val="1E1E1E"/>
                </a:highlight>
                <a:latin typeface="Courier New"/>
                <a:ea typeface="Courier New"/>
                <a:cs typeface="Courier New"/>
                <a:sym typeface="Courier New"/>
              </a:rPr>
              <a:t>           OLS Regression Results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Dep. Variable:                    pay   R-squared:                       0.285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Model:                            OLS   Adj. R-squared:                  0.284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Method:                 Least Squares   F-statistic:                     397.5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Date:                Fri, 31 Dec 2021   Prob (F-statistic):           1.04e-74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Time:                        20:54:35   Log-Likelihood:                -11384.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No. Observations:                1000   AIC:                         2.277e+04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Df Residuals:                     998   BIC:                         2.278e+04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Df Model:                           1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Covariance Type:            nonrobust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coef    std err          t      P&gt;|t|      [0.025      0.975]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Intercept   6.206e+04   2062.885     30.085      0.000     5.8e+04    6.61e+04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age          939.2501     47.109     19.938      0.000     846.806    1031.694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Omnibus:                        6.360   Durbin-Watson:                   1.905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Prob(Omnibus):                  0.042   Jarque-Bera (JB):                6.421</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Skew:                           0.182   Prob(JB):                       0.0403</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Kurtosis:                       2.853   Cond. No.                         134.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g12df8c1a598_0_41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22" name="Google Shape;622;g12df8c1a598_0_414"/>
          <p:cNvSpPr txBox="1"/>
          <p:nvPr/>
        </p:nvSpPr>
        <p:spPr>
          <a:xfrm>
            <a:off x="583825" y="1302725"/>
            <a:ext cx="7227600" cy="348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 sz="1350">
                <a:solidFill>
                  <a:schemeClr val="dk1"/>
                </a:solidFill>
                <a:latin typeface="DM Sans"/>
                <a:ea typeface="DM Sans"/>
                <a:cs typeface="DM Sans"/>
                <a:sym typeface="DM Sans"/>
              </a:rPr>
              <a:t>Creamos un modelo lineal de regresión múltiple por medio de la librería statsmodels de la siguiente forma:</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None/>
            </a:pPr>
            <a:r>
              <a:rPr lang="es" sz="1350">
                <a:solidFill>
                  <a:schemeClr val="dk1"/>
                </a:solidFill>
                <a:latin typeface="DM Sans"/>
                <a:ea typeface="DM Sans"/>
                <a:cs typeface="DM Sans"/>
                <a:sym typeface="DM Sans"/>
              </a:rPr>
              <a:t>Miremos el resultado de el ajuste del modelo de regresión múltiple</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p:txBody>
      </p:sp>
      <p:sp>
        <p:nvSpPr>
          <p:cNvPr id="623" name="Google Shape;623;g12df8c1a598_0_41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624" name="Google Shape;624;g12df8c1a598_0_414"/>
          <p:cNvSpPr txBox="1"/>
          <p:nvPr/>
        </p:nvSpPr>
        <p:spPr>
          <a:xfrm>
            <a:off x="674900" y="2436863"/>
            <a:ext cx="4610100" cy="7851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model2 = </a:t>
            </a:r>
            <a:r>
              <a:rPr lang="es" sz="1050">
                <a:solidFill>
                  <a:srgbClr val="CE9178"/>
                </a:solidFill>
                <a:highlight>
                  <a:srgbClr val="1E1E1E"/>
                </a:highlight>
                <a:latin typeface="Courier New"/>
                <a:ea typeface="Courier New"/>
                <a:cs typeface="Courier New"/>
                <a:sym typeface="Courier New"/>
              </a:rPr>
              <a:t>'pay~age + gender'</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lm2    = sm.ols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formula = model2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 = Data</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.fit</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highlight>
                  <a:srgbClr val="1E1E1E"/>
                </a:highlight>
                <a:latin typeface="Courier New"/>
                <a:ea typeface="Courier New"/>
                <a:cs typeface="Courier New"/>
                <a:sym typeface="Courier New"/>
              </a:rPr>
              <a:t>print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lm2.summary</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g12df8c1a598_0_422"/>
          <p:cNvGrpSpPr/>
          <p:nvPr/>
        </p:nvGrpSpPr>
        <p:grpSpPr>
          <a:xfrm>
            <a:off x="1622958" y="1168058"/>
            <a:ext cx="5898086" cy="3317328"/>
            <a:chOff x="-81653" y="306928"/>
            <a:chExt cx="2965800" cy="4377000"/>
          </a:xfrm>
        </p:grpSpPr>
        <p:sp>
          <p:nvSpPr>
            <p:cNvPr id="630" name="Google Shape;630;g12df8c1a598_0_422"/>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12df8c1a598_0_422"/>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632" name="Google Shape;632;g12df8c1a598_0_42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633" name="Google Shape;633;g12df8c1a598_0_422"/>
          <p:cNvSpPr txBox="1"/>
          <p:nvPr/>
        </p:nvSpPr>
        <p:spPr>
          <a:xfrm>
            <a:off x="1375325" y="212850"/>
            <a:ext cx="6170400" cy="4717800"/>
          </a:xfrm>
          <a:prstGeom prst="rect">
            <a:avLst/>
          </a:prstGeom>
          <a:solidFill>
            <a:srgbClr val="000000"/>
          </a:solidFill>
          <a:ln cap="flat" cmpd="sng" w="9525">
            <a:solidFill>
              <a:schemeClr val="lt2"/>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950">
                <a:solidFill>
                  <a:srgbClr val="D4D4D4"/>
                </a:solidFill>
                <a:highlight>
                  <a:srgbClr val="1E1E1E"/>
                </a:highlight>
                <a:latin typeface="Courier New"/>
                <a:ea typeface="Courier New"/>
                <a:cs typeface="Courier New"/>
                <a:sym typeface="Courier New"/>
              </a:rPr>
              <a:t>                    OLS Regression Results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Dep. Variable:                    pay   R-squared:                       0.319</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Model:                            OLS   Adj. R-squared:                  0.317</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Method:                 Least Squares   F-statistic:                     233.2</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Date:                Fri, 31 Dec 2021   Prob (F-statistic):           8.10e-84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Time:                        21:02:16   Log-Likelihood:                -11359.</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No. Observations:                1000   AIC:                         2.272e+04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Df Residuals:                     997   BIC:                         2.274e+04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Df Model:                           2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Covariance Type:            nonrobust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coef    std err          t      P&gt;|t|      [0.025      0.975]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Intercept       5.674e+04   2151.480     26.373      0.000    5.25e+04     6.1e+04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gender[T.Male]  9279.3180   1317.787      7.042      0.000    6693.364    1.19e+04</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age              948.5266     46.022     20.610      0.000     858.216    1038.837</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Omnibus:                        9.898   Durbin-Watson:                   1.871</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Prob(Omnibus):                  0.007   Jarque-Bera (JB):                9.345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Skew:                           0.197   Prob(JB):                      0.00935</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Kurtosis:                       2.737   Cond. No.                         148.</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2df8c1a598_0_43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Interpretación del modelo</a:t>
            </a:r>
            <a:endParaRPr b="1" i="0" sz="4000" u="none" cap="none" strike="noStrike">
              <a:solidFill>
                <a:schemeClr val="dk1"/>
              </a:solidFill>
              <a:latin typeface="DM Sans"/>
              <a:ea typeface="DM Sans"/>
              <a:cs typeface="DM Sans"/>
              <a:sym typeface="DM Sans"/>
            </a:endParaRPr>
          </a:p>
        </p:txBody>
      </p:sp>
      <p:sp>
        <p:nvSpPr>
          <p:cNvPr id="639" name="Google Shape;639;g12df8c1a598_0_439"/>
          <p:cNvSpPr txBox="1"/>
          <p:nvPr/>
        </p:nvSpPr>
        <p:spPr>
          <a:xfrm>
            <a:off x="4717700" y="1820575"/>
            <a:ext cx="38253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Char char="✓"/>
            </a:pPr>
            <a:r>
              <a:rPr b="1" lang="es" sz="1350">
                <a:solidFill>
                  <a:schemeClr val="dk1"/>
                </a:solidFill>
                <a:latin typeface="DM Sans"/>
                <a:ea typeface="DM Sans"/>
                <a:cs typeface="DM Sans"/>
                <a:sym typeface="DM Sans"/>
              </a:rPr>
              <a:t>Coeficiente edad:</a:t>
            </a:r>
            <a:r>
              <a:rPr lang="es" sz="1350">
                <a:solidFill>
                  <a:schemeClr val="dk1"/>
                </a:solidFill>
                <a:latin typeface="DM Sans"/>
                <a:ea typeface="DM Sans"/>
                <a:cs typeface="DM Sans"/>
                <a:sym typeface="DM Sans"/>
              </a:rPr>
              <a:t> si la edad aumenta en un año, se espera que el salario aumente en 948,5 USD.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Char char="✓"/>
            </a:pPr>
            <a:r>
              <a:rPr b="1" lang="es" sz="1350">
                <a:solidFill>
                  <a:schemeClr val="dk1"/>
                </a:solidFill>
                <a:latin typeface="DM Sans"/>
                <a:ea typeface="DM Sans"/>
                <a:cs typeface="DM Sans"/>
                <a:sym typeface="DM Sans"/>
              </a:rPr>
              <a:t>Intercepto:</a:t>
            </a:r>
            <a:r>
              <a:rPr lang="es" sz="1350">
                <a:solidFill>
                  <a:schemeClr val="dk1"/>
                </a:solidFill>
                <a:latin typeface="DM Sans"/>
                <a:ea typeface="DM Sans"/>
                <a:cs typeface="DM Sans"/>
                <a:sym typeface="DM Sans"/>
              </a:rPr>
              <a:t> Representa el efecto común a todos los individuos (salario base) en este caso es de 56740 USD al año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Char char="✓"/>
            </a:pPr>
            <a:r>
              <a:rPr b="1" lang="es" sz="1350">
                <a:solidFill>
                  <a:schemeClr val="dk1"/>
                </a:solidFill>
                <a:latin typeface="DM Sans"/>
                <a:ea typeface="DM Sans"/>
                <a:cs typeface="DM Sans"/>
                <a:sym typeface="DM Sans"/>
              </a:rPr>
              <a:t>Coeficiente R²:</a:t>
            </a:r>
            <a:r>
              <a:rPr lang="es" sz="1350">
                <a:solidFill>
                  <a:schemeClr val="dk1"/>
                </a:solidFill>
                <a:latin typeface="DM Sans"/>
                <a:ea typeface="DM Sans"/>
                <a:cs typeface="DM Sans"/>
                <a:sym typeface="DM Sans"/>
              </a:rPr>
              <a:t> 0.319 es bastante bajo solo 31.9% de la variabilidad es explicada por el modelo lineal</a:t>
            </a:r>
            <a:endParaRPr b="1" sz="1350">
              <a:solidFill>
                <a:schemeClr val="dk1"/>
              </a:solidFill>
              <a:latin typeface="DM Sans"/>
              <a:ea typeface="DM Sans"/>
              <a:cs typeface="DM Sans"/>
              <a:sym typeface="DM Sans"/>
            </a:endParaRPr>
          </a:p>
          <a:p>
            <a:pPr indent="0" lvl="0" marL="457200" rtl="0" algn="l">
              <a:lnSpc>
                <a:spcPct val="100000"/>
              </a:lnSpc>
              <a:spcBef>
                <a:spcPts val="0"/>
              </a:spcBef>
              <a:spcAft>
                <a:spcPts val="1000"/>
              </a:spcAft>
              <a:buNone/>
            </a:pPr>
            <a:r>
              <a:t/>
            </a:r>
            <a:endParaRPr sz="1350">
              <a:solidFill>
                <a:schemeClr val="dk1"/>
              </a:solidFill>
              <a:latin typeface="DM Sans"/>
              <a:ea typeface="DM Sans"/>
              <a:cs typeface="DM Sans"/>
              <a:sym typeface="DM Sans"/>
            </a:endParaRPr>
          </a:p>
        </p:txBody>
      </p:sp>
      <p:sp>
        <p:nvSpPr>
          <p:cNvPr id="640" name="Google Shape;640;g12df8c1a598_0_439"/>
          <p:cNvSpPr txBox="1"/>
          <p:nvPr/>
        </p:nvSpPr>
        <p:spPr>
          <a:xfrm>
            <a:off x="465275" y="1820575"/>
            <a:ext cx="40719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Coeficiente género</a:t>
            </a:r>
            <a:r>
              <a:rPr lang="es" sz="1350">
                <a:solidFill>
                  <a:schemeClr val="dk1"/>
                </a:solidFill>
                <a:latin typeface="DM Sans"/>
                <a:ea typeface="DM Sans"/>
                <a:cs typeface="DM Sans"/>
                <a:sym typeface="DM Sans"/>
              </a:rPr>
              <a:t>: Solo muestra masculino (T.male), porque la categoría femenina se toma como la categoría predeterminada. (Tenga en cuenta que la elección de la categoría predeterminada no importa; fácilmente podríamos haber elegido hacer masculino como categoría predeterminada y, por lo tanto, el coeficiente de género sería T.female). El coeficiente 9279.3180 se interpreta de la siguiente manera: para empleados de la misma edad, en promedio, los hombres ganan 9279,3180 USD más que las mujeres.</a:t>
            </a:r>
            <a:endParaRPr sz="1350">
              <a:latin typeface="DM Sans"/>
              <a:ea typeface="DM Sans"/>
              <a:cs typeface="DM Sans"/>
              <a:sym typeface="DM Sans"/>
            </a:endParaRPr>
          </a:p>
        </p:txBody>
      </p:sp>
      <p:sp>
        <p:nvSpPr>
          <p:cNvPr id="641" name="Google Shape;641;g12df8c1a598_0_43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g12df8c1a598_0_446"/>
          <p:cNvGrpSpPr/>
          <p:nvPr/>
        </p:nvGrpSpPr>
        <p:grpSpPr>
          <a:xfrm>
            <a:off x="4202558" y="714498"/>
            <a:ext cx="738900" cy="738900"/>
            <a:chOff x="3137108" y="2467173"/>
            <a:chExt cx="738900" cy="738900"/>
          </a:xfrm>
        </p:grpSpPr>
        <p:sp>
          <p:nvSpPr>
            <p:cNvPr id="647" name="Google Shape;647;g12df8c1a598_0_44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8" name="Google Shape;648;g12df8c1a598_0_446"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49" name="Google Shape;649;g12df8c1a598_0_446"/>
          <p:cNvSpPr txBox="1"/>
          <p:nvPr/>
        </p:nvSpPr>
        <p:spPr>
          <a:xfrm>
            <a:off x="1461300" y="16192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Estructurando un Proyecto de DS (parte I)</a:t>
            </a:r>
            <a:endParaRPr b="1" i="0" sz="4000" u="none" cap="none" strike="noStrike">
              <a:solidFill>
                <a:schemeClr val="dk1"/>
              </a:solidFill>
              <a:highlight>
                <a:srgbClr val="EAFF6A"/>
              </a:highlight>
              <a:latin typeface="DM Sans"/>
              <a:ea typeface="DM Sans"/>
              <a:cs typeface="DM Sans"/>
              <a:sym typeface="DM Sans"/>
            </a:endParaRPr>
          </a:p>
        </p:txBody>
      </p:sp>
      <p:sp>
        <p:nvSpPr>
          <p:cNvPr id="650" name="Google Shape;650;g12df8c1a598_0_446"/>
          <p:cNvSpPr txBox="1"/>
          <p:nvPr/>
        </p:nvSpPr>
        <p:spPr>
          <a:xfrm>
            <a:off x="673950" y="2912275"/>
            <a:ext cx="77961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Deberán entregar en duplas el tercer avance de su proyecto final. Crearán un notebook que deberá tener en primera instancia un abstract (250/500 palabras) de acuerdo al dataset elegido del desafío </a:t>
            </a:r>
            <a:r>
              <a:rPr b="1" lang="es" sz="1350">
                <a:solidFill>
                  <a:schemeClr val="dk1"/>
                </a:solidFill>
                <a:latin typeface="DM Sans"/>
                <a:ea typeface="DM Sans"/>
                <a:cs typeface="DM Sans"/>
                <a:sym typeface="DM Sans"/>
              </a:rPr>
              <a:t>“Visualizaciones en Python”</a:t>
            </a:r>
            <a:r>
              <a:rPr lang="es" sz="1350">
                <a:solidFill>
                  <a:schemeClr val="dk1"/>
                </a:solidFill>
                <a:latin typeface="DM Sans"/>
                <a:ea typeface="DM Sans"/>
                <a:cs typeface="DM Sans"/>
                <a:sym typeface="DM Sans"/>
              </a:rPr>
              <a:t>. Además se deben establecer las preguntas e hipótesis de interés sobre el dataset elegido. Finalmente deberán generar visualizaciones (univariadas, bivariadas o multivariadas) junto con resúmenes numéricos acompañado de la interpretaciones respectivas que permitan responder la pregunta problema</a:t>
            </a:r>
            <a:r>
              <a:rPr lang="es" sz="1350">
                <a:solidFill>
                  <a:schemeClr val="dk1"/>
                </a:solidFill>
                <a:highlight>
                  <a:schemeClr val="lt1"/>
                </a:highlight>
                <a:latin typeface="DM Sans"/>
                <a:ea typeface="DM Sans"/>
                <a:cs typeface="DM Sans"/>
                <a:sym typeface="DM Sans"/>
              </a:rPr>
              <a:t>.</a:t>
            </a:r>
            <a:endParaRPr sz="2000">
              <a:solidFill>
                <a:srgbClr val="999999"/>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2df8c1a598_0_495"/>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pic>
        <p:nvPicPr>
          <p:cNvPr id="656" name="Google Shape;656;g12df8c1a598_0_4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7" name="Google Shape;657;g12df8c1a598_0_495"/>
          <p:cNvSpPr txBox="1"/>
          <p:nvPr/>
        </p:nvSpPr>
        <p:spPr>
          <a:xfrm>
            <a:off x="554400" y="1741025"/>
            <a:ext cx="2769000" cy="6003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Desafío anterior</a:t>
            </a:r>
            <a:r>
              <a:rPr b="1" lang="es" sz="1350">
                <a:latin typeface="DM Sans"/>
                <a:ea typeface="DM Sans"/>
                <a:cs typeface="DM Sans"/>
                <a:sym typeface="DM Sans"/>
              </a:rPr>
              <a:t>: </a:t>
            </a:r>
            <a:endParaRPr b="1" sz="1350">
              <a:latin typeface="DM Sans"/>
              <a:ea typeface="DM Sans"/>
              <a:cs typeface="DM Sans"/>
              <a:sym typeface="DM Sans"/>
            </a:endParaRPr>
          </a:p>
          <a:p>
            <a:pPr indent="0" lvl="0" marL="0" rtl="0" algn="ctr">
              <a:spcBef>
                <a:spcPts val="0"/>
              </a:spcBef>
              <a:spcAft>
                <a:spcPts val="0"/>
              </a:spcAft>
              <a:buNone/>
            </a:pPr>
            <a:r>
              <a:rPr b="1" lang="es" sz="1350">
                <a:latin typeface="DM Sans"/>
                <a:ea typeface="DM Sans"/>
                <a:cs typeface="DM Sans"/>
                <a:sym typeface="DM Sans"/>
              </a:rPr>
              <a:t>Visualización en Python</a:t>
            </a:r>
            <a:endParaRPr b="1" sz="1350">
              <a:latin typeface="DM Sans"/>
              <a:ea typeface="DM Sans"/>
              <a:cs typeface="DM Sans"/>
              <a:sym typeface="DM Sans"/>
            </a:endParaRPr>
          </a:p>
        </p:txBody>
      </p:sp>
      <p:sp>
        <p:nvSpPr>
          <p:cNvPr id="658" name="Google Shape;658;g12df8c1a598_0_495"/>
          <p:cNvSpPr txBox="1"/>
          <p:nvPr/>
        </p:nvSpPr>
        <p:spPr>
          <a:xfrm>
            <a:off x="4023250" y="1224950"/>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lt1"/>
                </a:highlight>
                <a:latin typeface="DM Sans"/>
                <a:ea typeface="DM Sans"/>
                <a:cs typeface="DM Sans"/>
                <a:sym typeface="DM Sans"/>
              </a:rPr>
              <a:t>Elegimos un dataset de interés</a:t>
            </a:r>
            <a:endParaRPr sz="1350">
              <a:highlight>
                <a:schemeClr val="lt1"/>
              </a:highlight>
              <a:latin typeface="DM Sans"/>
              <a:ea typeface="DM Sans"/>
              <a:cs typeface="DM Sans"/>
              <a:sym typeface="DM Sans"/>
            </a:endParaRPr>
          </a:p>
        </p:txBody>
      </p:sp>
      <p:sp>
        <p:nvSpPr>
          <p:cNvPr id="659" name="Google Shape;659;g12df8c1a598_0_495"/>
          <p:cNvSpPr txBox="1"/>
          <p:nvPr/>
        </p:nvSpPr>
        <p:spPr>
          <a:xfrm>
            <a:off x="4023250" y="1844975"/>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Realizamos gŕaficos con </a:t>
            </a:r>
            <a:r>
              <a:rPr b="1" lang="es" sz="1350">
                <a:latin typeface="DM Sans"/>
                <a:ea typeface="DM Sans"/>
                <a:cs typeface="DM Sans"/>
                <a:sym typeface="DM Sans"/>
              </a:rPr>
              <a:t>Matplotlib</a:t>
            </a:r>
            <a:endParaRPr b="1" sz="1350">
              <a:latin typeface="DM Sans"/>
              <a:ea typeface="DM Sans"/>
              <a:cs typeface="DM Sans"/>
              <a:sym typeface="DM Sans"/>
            </a:endParaRPr>
          </a:p>
        </p:txBody>
      </p:sp>
      <p:sp>
        <p:nvSpPr>
          <p:cNvPr id="660" name="Google Shape;660;g12df8c1a598_0_495"/>
          <p:cNvSpPr txBox="1"/>
          <p:nvPr/>
        </p:nvSpPr>
        <p:spPr>
          <a:xfrm>
            <a:off x="3975676" y="2465000"/>
            <a:ext cx="31071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Realizamos gráficos con </a:t>
            </a:r>
            <a:r>
              <a:rPr b="1" lang="es" sz="1350">
                <a:latin typeface="DM Sans"/>
                <a:ea typeface="DM Sans"/>
                <a:cs typeface="DM Sans"/>
                <a:sym typeface="DM Sans"/>
              </a:rPr>
              <a:t>Seaborn</a:t>
            </a:r>
            <a:endParaRPr b="1" sz="1350">
              <a:latin typeface="DM Sans"/>
              <a:ea typeface="DM Sans"/>
              <a:cs typeface="DM Sans"/>
              <a:sym typeface="DM Sans"/>
            </a:endParaRPr>
          </a:p>
        </p:txBody>
      </p:sp>
      <p:cxnSp>
        <p:nvCxnSpPr>
          <p:cNvPr id="661" name="Google Shape;661;g12df8c1a598_0_495"/>
          <p:cNvCxnSpPr>
            <a:stCxn id="657" idx="3"/>
            <a:endCxn id="658" idx="1"/>
          </p:cNvCxnSpPr>
          <p:nvPr/>
        </p:nvCxnSpPr>
        <p:spPr>
          <a:xfrm flipH="1" rot="10800000">
            <a:off x="3323400" y="1421075"/>
            <a:ext cx="699900" cy="620100"/>
          </a:xfrm>
          <a:prstGeom prst="straightConnector1">
            <a:avLst/>
          </a:prstGeom>
          <a:noFill/>
          <a:ln cap="flat" cmpd="sng" w="9525">
            <a:solidFill>
              <a:srgbClr val="D4D4D4"/>
            </a:solidFill>
            <a:prstDash val="solid"/>
            <a:round/>
            <a:headEnd len="med" w="med" type="none"/>
            <a:tailEnd len="med" w="med" type="triangle"/>
          </a:ln>
        </p:spPr>
      </p:cxnSp>
      <p:cxnSp>
        <p:nvCxnSpPr>
          <p:cNvPr id="662" name="Google Shape;662;g12df8c1a598_0_495"/>
          <p:cNvCxnSpPr>
            <a:stCxn id="657" idx="3"/>
            <a:endCxn id="659" idx="1"/>
          </p:cNvCxnSpPr>
          <p:nvPr/>
        </p:nvCxnSpPr>
        <p:spPr>
          <a:xfrm>
            <a:off x="3323400" y="2041175"/>
            <a:ext cx="699900" cy="0"/>
          </a:xfrm>
          <a:prstGeom prst="straightConnector1">
            <a:avLst/>
          </a:prstGeom>
          <a:noFill/>
          <a:ln cap="flat" cmpd="sng" w="9525">
            <a:solidFill>
              <a:srgbClr val="D4D4D4"/>
            </a:solidFill>
            <a:prstDash val="solid"/>
            <a:round/>
            <a:headEnd len="med" w="med" type="none"/>
            <a:tailEnd len="med" w="med" type="triangle"/>
          </a:ln>
        </p:spPr>
      </p:cxnSp>
      <p:cxnSp>
        <p:nvCxnSpPr>
          <p:cNvPr id="663" name="Google Shape;663;g12df8c1a598_0_495"/>
          <p:cNvCxnSpPr>
            <a:stCxn id="657" idx="3"/>
            <a:endCxn id="660" idx="1"/>
          </p:cNvCxnSpPr>
          <p:nvPr/>
        </p:nvCxnSpPr>
        <p:spPr>
          <a:xfrm>
            <a:off x="3323400" y="2041175"/>
            <a:ext cx="652200" cy="620100"/>
          </a:xfrm>
          <a:prstGeom prst="straightConnector1">
            <a:avLst/>
          </a:prstGeom>
          <a:noFill/>
          <a:ln cap="flat" cmpd="sng" w="9525">
            <a:solidFill>
              <a:srgbClr val="DCDCDC"/>
            </a:solidFill>
            <a:prstDash val="solid"/>
            <a:round/>
            <a:headEnd len="med" w="med" type="none"/>
            <a:tailEnd len="med" w="med" type="triangle"/>
          </a:ln>
        </p:spPr>
      </p:cxnSp>
      <p:sp>
        <p:nvSpPr>
          <p:cNvPr id="664" name="Google Shape;664;g12df8c1a598_0_495"/>
          <p:cNvSpPr/>
          <p:nvPr/>
        </p:nvSpPr>
        <p:spPr>
          <a:xfrm>
            <a:off x="5315175" y="29830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2df8c1a598_0_495"/>
          <p:cNvSpPr/>
          <p:nvPr/>
        </p:nvSpPr>
        <p:spPr>
          <a:xfrm>
            <a:off x="3792675" y="3281225"/>
            <a:ext cx="330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highlight>
                  <a:srgbClr val="EAFF6A"/>
                </a:highlight>
                <a:latin typeface="DM Sans"/>
                <a:ea typeface="DM Sans"/>
                <a:cs typeface="DM Sans"/>
                <a:sym typeface="DM Sans"/>
              </a:rPr>
              <a:t>Obtención de Insights preliminares</a:t>
            </a:r>
            <a:endParaRPr sz="1350">
              <a:highlight>
                <a:srgbClr val="EAFF6A"/>
              </a:highlight>
              <a:latin typeface="DM Sans"/>
              <a:ea typeface="DM Sans"/>
              <a:cs typeface="DM Sans"/>
              <a:sym typeface="DM Sans"/>
            </a:endParaRPr>
          </a:p>
        </p:txBody>
      </p:sp>
      <p:sp>
        <p:nvSpPr>
          <p:cNvPr id="666" name="Google Shape;666;g12df8c1a598_0_495"/>
          <p:cNvSpPr txBox="1"/>
          <p:nvPr/>
        </p:nvSpPr>
        <p:spPr>
          <a:xfrm>
            <a:off x="3945675" y="40592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000">
                <a:solidFill>
                  <a:schemeClr val="dk1"/>
                </a:solidFill>
                <a:highlight>
                  <a:schemeClr val="lt1"/>
                </a:highlight>
                <a:latin typeface="DM Sans"/>
                <a:ea typeface="DM Sans"/>
                <a:cs typeface="DM Sans"/>
                <a:sym typeface="DM Sans"/>
              </a:rPr>
              <a:t>💡</a:t>
            </a:r>
            <a:endParaRPr sz="3000">
              <a:highlight>
                <a:schemeClr val="lt1"/>
              </a:highlight>
            </a:endParaRPr>
          </a:p>
        </p:txBody>
      </p:sp>
      <p:sp>
        <p:nvSpPr>
          <p:cNvPr id="667" name="Google Shape;667;g12df8c1a598_0_495"/>
          <p:cNvSpPr/>
          <p:nvPr/>
        </p:nvSpPr>
        <p:spPr>
          <a:xfrm>
            <a:off x="5315175" y="36814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g12df8c1a598_0_454"/>
          <p:cNvGrpSpPr/>
          <p:nvPr/>
        </p:nvGrpSpPr>
        <p:grpSpPr>
          <a:xfrm>
            <a:off x="457346" y="468198"/>
            <a:ext cx="431074" cy="431074"/>
            <a:chOff x="3137108" y="2467173"/>
            <a:chExt cx="738900" cy="738900"/>
          </a:xfrm>
        </p:grpSpPr>
        <p:sp>
          <p:nvSpPr>
            <p:cNvPr id="673" name="Google Shape;673;g12df8c1a598_0_45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4" name="Google Shape;674;g12df8c1a598_0_45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75" name="Google Shape;675;g12df8c1a598_0_454"/>
          <p:cNvSpPr txBox="1"/>
          <p:nvPr/>
        </p:nvSpPr>
        <p:spPr>
          <a:xfrm>
            <a:off x="457350" y="2217825"/>
            <a:ext cx="3834600" cy="297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rtl="0" algn="l">
              <a:spcBef>
                <a:spcPts val="0"/>
              </a:spcBef>
              <a:spcAft>
                <a:spcPts val="0"/>
              </a:spcAft>
              <a:buNone/>
            </a:pPr>
            <a:r>
              <a:rPr lang="es" sz="1250">
                <a:solidFill>
                  <a:srgbClr val="999999"/>
                </a:solidFill>
                <a:latin typeface="DM Sans"/>
                <a:ea typeface="DM Sans"/>
                <a:cs typeface="DM Sans"/>
                <a:sym typeface="DM Sans"/>
              </a:rPr>
              <a:t>Continuaremos trabajando con base en lo realizado en el </a:t>
            </a:r>
            <a:r>
              <a:rPr b="1" lang="es" sz="1250">
                <a:solidFill>
                  <a:srgbClr val="999999"/>
                </a:solidFill>
                <a:latin typeface="DM Sans"/>
                <a:ea typeface="DM Sans"/>
                <a:cs typeface="DM Sans"/>
                <a:sym typeface="DM Sans"/>
              </a:rPr>
              <a:t>Desafío entregable: Visualización en Python</a:t>
            </a:r>
            <a:r>
              <a:rPr lang="es" sz="1250">
                <a:solidFill>
                  <a:srgbClr val="999999"/>
                </a:solidFill>
                <a:latin typeface="DM Sans"/>
                <a:ea typeface="DM Sans"/>
                <a:cs typeface="DM Sans"/>
                <a:sym typeface="DM Sans"/>
              </a:rPr>
              <a:t>, en esta oportunidad deberemos complementar con lo siguiente:</a:t>
            </a:r>
            <a:endParaRPr sz="1250">
              <a:solidFill>
                <a:srgbClr val="999999"/>
              </a:solidFill>
              <a:latin typeface="DM Sans"/>
              <a:ea typeface="DM Sans"/>
              <a:cs typeface="DM Sans"/>
              <a:sym typeface="DM Sans"/>
            </a:endParaRPr>
          </a:p>
          <a:p>
            <a:pPr indent="-307975" lvl="0" marL="457200" rtl="0" algn="l">
              <a:spcBef>
                <a:spcPts val="0"/>
              </a:spcBef>
              <a:spcAft>
                <a:spcPts val="0"/>
              </a:spcAft>
              <a:buClr>
                <a:srgbClr val="999999"/>
              </a:buClr>
              <a:buSzPts val="1250"/>
              <a:buFont typeface="DM Sans"/>
              <a:buAutoNum type="arabicPeriod"/>
            </a:pPr>
            <a:r>
              <a:rPr lang="es" sz="1250">
                <a:solidFill>
                  <a:srgbClr val="999999"/>
                </a:solidFill>
                <a:latin typeface="DM Sans"/>
                <a:ea typeface="DM Sans"/>
                <a:cs typeface="DM Sans"/>
                <a:sym typeface="DM Sans"/>
              </a:rPr>
              <a:t>Generar preguntas de interés o hipótesis de interés sobre el dataset elegido para el proyecto final.</a:t>
            </a:r>
            <a:endParaRPr sz="1250">
              <a:solidFill>
                <a:srgbClr val="999999"/>
              </a:solidFill>
              <a:latin typeface="DM Sans"/>
              <a:ea typeface="DM Sans"/>
              <a:cs typeface="DM Sans"/>
              <a:sym typeface="DM Sans"/>
            </a:endParaRPr>
          </a:p>
          <a:p>
            <a:pPr indent="-307975" lvl="0" marL="457200" rtl="0" algn="l">
              <a:spcBef>
                <a:spcPts val="0"/>
              </a:spcBef>
              <a:spcAft>
                <a:spcPts val="0"/>
              </a:spcAft>
              <a:buClr>
                <a:srgbClr val="999999"/>
              </a:buClr>
              <a:buSzPts val="1250"/>
              <a:buFont typeface="DM Sans"/>
              <a:buAutoNum type="arabicPeriod"/>
            </a:pPr>
            <a:r>
              <a:rPr lang="es" sz="1250">
                <a:solidFill>
                  <a:srgbClr val="999999"/>
                </a:solidFill>
                <a:latin typeface="DM Sans"/>
                <a:ea typeface="DM Sans"/>
                <a:cs typeface="DM Sans"/>
                <a:sym typeface="DM Sans"/>
              </a:rPr>
              <a:t>Crear visualizaciones (univariados, bivariados o trivariados) junto con resúmenes numéricos básicos acordes con los tipos de variables disponibles.</a:t>
            </a:r>
            <a:endParaRPr sz="1250">
              <a:solidFill>
                <a:srgbClr val="999999"/>
              </a:solidFill>
              <a:latin typeface="DM Sans"/>
              <a:ea typeface="DM Sans"/>
              <a:cs typeface="DM Sans"/>
              <a:sym typeface="DM Sans"/>
            </a:endParaRPr>
          </a:p>
          <a:p>
            <a:pPr indent="-307975" lvl="0" marL="457200" rtl="0" algn="l">
              <a:spcBef>
                <a:spcPts val="0"/>
              </a:spcBef>
              <a:spcAft>
                <a:spcPts val="0"/>
              </a:spcAft>
              <a:buClr>
                <a:srgbClr val="999999"/>
              </a:buClr>
              <a:buSzPts val="1250"/>
              <a:buFont typeface="DM Sans"/>
              <a:buAutoNum type="arabicPeriod"/>
            </a:pPr>
            <a:r>
              <a:rPr lang="es" sz="1250">
                <a:solidFill>
                  <a:srgbClr val="999999"/>
                </a:solidFill>
                <a:latin typeface="DM Sans"/>
                <a:ea typeface="DM Sans"/>
                <a:cs typeface="DM Sans"/>
                <a:sym typeface="DM Sans"/>
              </a:rPr>
              <a:t>Interpretar los resultados obtenidos</a:t>
            </a:r>
            <a:endParaRPr sz="1250">
              <a:solidFill>
                <a:srgbClr val="999999"/>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0" i="0" sz="1350" u="sng" cap="none" strike="noStrike">
              <a:solidFill>
                <a:srgbClr val="83AEFB"/>
              </a:solidFill>
              <a:latin typeface="DM Sans"/>
              <a:ea typeface="DM Sans"/>
              <a:cs typeface="DM Sans"/>
              <a:sym typeface="DM Sans"/>
            </a:endParaRPr>
          </a:p>
        </p:txBody>
      </p:sp>
      <p:sp>
        <p:nvSpPr>
          <p:cNvPr id="676" name="Google Shape;676;g12df8c1a598_0_454"/>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Estructurando un Proyecto de DS (parte I)</a:t>
            </a:r>
            <a:endParaRPr b="1" i="0" sz="4000" u="none" cap="none" strike="noStrike">
              <a:solidFill>
                <a:schemeClr val="dk1"/>
              </a:solidFill>
              <a:latin typeface="DM Sans"/>
              <a:ea typeface="DM Sans"/>
              <a:cs typeface="DM Sans"/>
              <a:sym typeface="DM Sans"/>
            </a:endParaRPr>
          </a:p>
        </p:txBody>
      </p:sp>
      <p:pic>
        <p:nvPicPr>
          <p:cNvPr id="677" name="Google Shape;677;g12df8c1a598_0_45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8" name="Google Shape;678;g12df8c1a598_0_45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679" name="Google Shape;679;g12df8c1a598_0_454"/>
          <p:cNvSpPr txBox="1"/>
          <p:nvPr/>
        </p:nvSpPr>
        <p:spPr>
          <a:xfrm>
            <a:off x="4527575" y="1908175"/>
            <a:ext cx="38346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250">
                <a:solidFill>
                  <a:srgbClr val="999999"/>
                </a:solidFill>
                <a:latin typeface="DM Sans"/>
                <a:ea typeface="DM Sans"/>
                <a:cs typeface="DM Sans"/>
                <a:sym typeface="DM Sans"/>
              </a:rPr>
              <a:t>Entregar un archivo con formato .ipynb. Debe tener el nombre </a:t>
            </a:r>
            <a:r>
              <a:rPr lang="es" sz="1250">
                <a:solidFill>
                  <a:srgbClr val="999999"/>
                </a:solidFill>
                <a:highlight>
                  <a:srgbClr val="A6FFCA"/>
                </a:highlight>
                <a:latin typeface="DM Sans"/>
                <a:ea typeface="DM Sans"/>
                <a:cs typeface="DM Sans"/>
                <a:sym typeface="DM Sans"/>
              </a:rPr>
              <a:t>“ProyectoDS_ParteI_+Apellido(s).ipynb”</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Preparar el código y probar los resultados con subconjuntos del conjunto original.</a:t>
            </a:r>
            <a:endParaRPr sz="1250">
              <a:solidFill>
                <a:srgbClr val="999999"/>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sz="1350">
              <a:solidFill>
                <a:schemeClr val="dk1"/>
              </a:solidFill>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solidFill>
                  <a:srgbClr val="B7B7B7"/>
                </a:solidFill>
                <a:latin typeface="DM Sans"/>
                <a:ea typeface="DM Sans"/>
                <a:cs typeface="DM Sans"/>
                <a:sym typeface="DM Sans"/>
              </a:rPr>
              <a:t>El código debe estar hecho en un notebook y debe estar probado.</a:t>
            </a:r>
            <a:endParaRPr sz="12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680" name="Google Shape;680;g12df8c1a598_0_454"/>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107"/>
          <p:cNvPicPr preferRelativeResize="0"/>
          <p:nvPr/>
        </p:nvPicPr>
        <p:blipFill rotWithShape="1">
          <a:blip r:embed="rId3">
            <a:alphaModFix/>
          </a:blip>
          <a:srcRect b="0" l="3325" r="0" t="930"/>
          <a:stretch/>
        </p:blipFill>
        <p:spPr>
          <a:xfrm>
            <a:off x="-8600" y="0"/>
            <a:ext cx="3314524" cy="5143501"/>
          </a:xfrm>
          <a:prstGeom prst="rect">
            <a:avLst/>
          </a:prstGeom>
          <a:noFill/>
          <a:ln>
            <a:noFill/>
          </a:ln>
        </p:spPr>
      </p:pic>
      <p:sp>
        <p:nvSpPr>
          <p:cNvPr id="686" name="Google Shape;686;p107"/>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Encuesta</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sobre esta clase</a:t>
            </a:r>
            <a:endParaRPr b="1" i="0" sz="4000" u="none" cap="none" strike="noStrike">
              <a:solidFill>
                <a:srgbClr val="83AEFB"/>
              </a:solidFill>
              <a:latin typeface="DM Sans"/>
              <a:ea typeface="DM Sans"/>
              <a:cs typeface="DM Sans"/>
              <a:sym typeface="DM Sans"/>
            </a:endParaRPr>
          </a:p>
        </p:txBody>
      </p:sp>
      <p:sp>
        <p:nvSpPr>
          <p:cNvPr id="687" name="Google Shape;687;p107"/>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Medium"/>
                <a:ea typeface="DM Sans Medium"/>
                <a:cs typeface="DM Sans Medium"/>
                <a:sym typeface="DM Sans Medium"/>
              </a:rPr>
              <a:t>Por encuestas de Zoom</a:t>
            </a:r>
            <a:endParaRPr b="0" i="0" sz="1800" u="none" cap="none" strike="noStrike">
              <a:solidFill>
                <a:srgbClr val="83AEFB"/>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¡Terminamos la clase!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Cuéntanos qué temas te resultaron más complejos de entender. </a:t>
            </a:r>
            <a:r>
              <a:rPr b="1" i="0" lang="es" sz="1350" u="none" cap="none" strike="noStrike">
                <a:solidFill>
                  <a:srgbClr val="000000"/>
                </a:solidFill>
                <a:latin typeface="DM Sans"/>
                <a:ea typeface="DM Sans"/>
                <a:cs typeface="DM Sans"/>
                <a:sym typeface="DM Sans"/>
              </a:rPr>
              <a:t>Puedes elegir más de uno</a:t>
            </a:r>
            <a:r>
              <a:rPr b="0" i="0" lang="es" sz="1350" u="none" cap="none" strike="noStrike">
                <a:solidFill>
                  <a:srgbClr val="000000"/>
                </a:solidFill>
                <a:latin typeface="DM Sans"/>
                <a:ea typeface="DM Sans"/>
                <a:cs typeface="DM Sans"/>
                <a:sym typeface="DM Sans"/>
              </a:rPr>
              <a:t>. Vamos a retomar aquellos temas que resultaron de mayor dificultad en el próximo AfterClass.</a:t>
            </a:r>
            <a:endParaRPr b="0" i="0" sz="1350" u="none" cap="none" strike="noStrike">
              <a:solidFill>
                <a:srgbClr val="000000"/>
              </a:solidFill>
              <a:latin typeface="DM Sans"/>
              <a:ea typeface="DM Sans"/>
              <a:cs typeface="DM Sans"/>
              <a:sym typeface="DM Sans"/>
            </a:endParaRPr>
          </a:p>
        </p:txBody>
      </p:sp>
      <p:pic>
        <p:nvPicPr>
          <p:cNvPr id="688" name="Google Shape;688;p107"/>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689" name="Google Shape;689;p107" title="imagen decorativa de un foco de luz"/>
          <p:cNvPicPr preferRelativeResize="0"/>
          <p:nvPr/>
        </p:nvPicPr>
        <p:blipFill rotWithShape="1">
          <a:blip r:embed="rId5">
            <a:alphaModFix/>
          </a:blip>
          <a:srcRect b="0" l="29645" r="28315" t="0"/>
          <a:stretch/>
        </p:blipFill>
        <p:spPr>
          <a:xfrm>
            <a:off x="-8600" y="0"/>
            <a:ext cx="3314524"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12e1082a894_0_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12 </a:t>
            </a:r>
            <a:endParaRPr b="0" i="0" sz="1400" u="none" cap="none" strike="noStrike">
              <a:solidFill>
                <a:srgbClr val="000000"/>
              </a:solidFill>
              <a:latin typeface="DM Sans"/>
              <a:ea typeface="DM Sans"/>
              <a:cs typeface="DM Sans"/>
              <a:sym typeface="DM Sans"/>
            </a:endParaRPr>
          </a:p>
        </p:txBody>
      </p:sp>
      <p:sp>
        <p:nvSpPr>
          <p:cNvPr id="700" name="Google Shape;700;g12e1082a894_0_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01" name="Google Shape;701;g12e1082a894_0_5"/>
          <p:cNvSpPr txBox="1"/>
          <p:nvPr/>
        </p:nvSpPr>
        <p:spPr>
          <a:xfrm>
            <a:off x="465275" y="1788450"/>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Función lineal</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cualquier forma lineal que satisfaga la ecuación y= mx +b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Regresión</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es un método para determinar la influencia de variables independientes en una variable dependiente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Variable independiente</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son todas aquellas variables que permiten explicar a una variable dependiente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702" name="Google Shape;702;g12e1082a894_0_5"/>
          <p:cNvSpPr txBox="1"/>
          <p:nvPr/>
        </p:nvSpPr>
        <p:spPr>
          <a:xfrm>
            <a:off x="4519500" y="1788450"/>
            <a:ext cx="3834600" cy="255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Variable dependiente</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se le conoce también como variable objetivo o a modelar, es la que intentamos predecir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Condiciones para modelo regresión lineal</a:t>
            </a:r>
            <a:r>
              <a:rPr lang="es" sz="13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necesitamos varias condiciones 1) linealidad 2) homocedasticidad (varianza constante) 3) normalidad de la variable respuesta e 4) independencia de residuales</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highlight>
                <a:srgbClr val="CAFAE8"/>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2aa89c38a5_0_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Punto de partida</a:t>
            </a:r>
            <a:endParaRPr b="1" i="0" sz="4000" u="none" cap="none" strike="noStrike">
              <a:solidFill>
                <a:schemeClr val="dk1"/>
              </a:solidFill>
              <a:latin typeface="DM Sans"/>
              <a:ea typeface="DM Sans"/>
              <a:cs typeface="DM Sans"/>
              <a:sym typeface="DM Sans"/>
            </a:endParaRPr>
          </a:p>
        </p:txBody>
      </p:sp>
      <p:sp>
        <p:nvSpPr>
          <p:cNvPr id="142" name="Google Shape;142;g12aa89c38a5_0_0"/>
          <p:cNvSpPr txBox="1"/>
          <p:nvPr/>
        </p:nvSpPr>
        <p:spPr>
          <a:xfrm>
            <a:off x="476250" y="1745450"/>
            <a:ext cx="3834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 Planteamos la hipótesis de que </a:t>
            </a:r>
            <a:r>
              <a:rPr b="1" i="1" lang="es" sz="1350">
                <a:solidFill>
                  <a:schemeClr val="dk1"/>
                </a:solidFill>
                <a:latin typeface="DM Sans"/>
                <a:ea typeface="DM Sans"/>
                <a:cs typeface="DM Sans"/>
                <a:sym typeface="DM Sans"/>
              </a:rPr>
              <a:t>podría</a:t>
            </a:r>
            <a:r>
              <a:rPr b="1" lang="es" sz="1350">
                <a:solidFill>
                  <a:schemeClr val="dk1"/>
                </a:solidFill>
                <a:latin typeface="DM Sans"/>
                <a:ea typeface="DM Sans"/>
                <a:cs typeface="DM Sans"/>
                <a:sym typeface="DM Sans"/>
              </a:rPr>
              <a:t> existir algún tipo de dependencia</a:t>
            </a:r>
            <a:r>
              <a:rPr lang="es" sz="1350">
                <a:solidFill>
                  <a:schemeClr val="dk1"/>
                </a:solidFill>
                <a:latin typeface="DM Sans"/>
                <a:ea typeface="DM Sans"/>
                <a:cs typeface="DM Sans"/>
                <a:sym typeface="DM Sans"/>
              </a:rPr>
              <a:t> de una variable con respecto a la otra. </a:t>
            </a:r>
            <a:endParaRPr sz="1350">
              <a:solidFill>
                <a:schemeClr val="dk1"/>
              </a:solidFill>
              <a:latin typeface="DM Sans"/>
              <a:ea typeface="DM Sans"/>
              <a:cs typeface="DM Sans"/>
              <a:sym typeface="DM Sans"/>
            </a:endParaRPr>
          </a:p>
        </p:txBody>
      </p:sp>
      <p:pic>
        <p:nvPicPr>
          <p:cNvPr id="143" name="Google Shape;143;g12aa89c38a5_0_0"/>
          <p:cNvPicPr preferRelativeResize="0"/>
          <p:nvPr/>
        </p:nvPicPr>
        <p:blipFill>
          <a:blip r:embed="rId3">
            <a:alphaModFix/>
          </a:blip>
          <a:stretch>
            <a:fillRect/>
          </a:stretch>
        </p:blipFill>
        <p:spPr>
          <a:xfrm>
            <a:off x="1153863" y="2644875"/>
            <a:ext cx="2479374" cy="1920651"/>
          </a:xfrm>
          <a:prstGeom prst="rect">
            <a:avLst/>
          </a:prstGeom>
          <a:noFill/>
          <a:ln>
            <a:noFill/>
          </a:ln>
        </p:spPr>
      </p:pic>
      <p:pic>
        <p:nvPicPr>
          <p:cNvPr id="144" name="Google Shape;144;g12aa89c38a5_0_0"/>
          <p:cNvPicPr preferRelativeResize="0"/>
          <p:nvPr/>
        </p:nvPicPr>
        <p:blipFill>
          <a:blip r:embed="rId4">
            <a:alphaModFix/>
          </a:blip>
          <a:stretch>
            <a:fillRect/>
          </a:stretch>
        </p:blipFill>
        <p:spPr>
          <a:xfrm>
            <a:off x="4713612" y="2831175"/>
            <a:ext cx="3620276" cy="1548050"/>
          </a:xfrm>
          <a:prstGeom prst="rect">
            <a:avLst/>
          </a:prstGeom>
          <a:noFill/>
          <a:ln>
            <a:noFill/>
          </a:ln>
        </p:spPr>
      </p:pic>
      <p:sp>
        <p:nvSpPr>
          <p:cNvPr id="145" name="Google Shape;145;g12aa89c38a5_0_0"/>
          <p:cNvSpPr txBox="1"/>
          <p:nvPr/>
        </p:nvSpPr>
        <p:spPr>
          <a:xfrm>
            <a:off x="4849750" y="1358425"/>
            <a:ext cx="3348000" cy="114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rPr lang="es" sz="1350">
                <a:solidFill>
                  <a:srgbClr val="121212"/>
                </a:solidFill>
                <a:latin typeface="DM Sans"/>
                <a:ea typeface="DM Sans"/>
                <a:cs typeface="DM Sans"/>
                <a:sym typeface="DM Sans"/>
              </a:rPr>
              <a:t>🧐 </a:t>
            </a:r>
            <a:r>
              <a:rPr lang="es" sz="1350">
                <a:solidFill>
                  <a:schemeClr val="dk1"/>
                </a:solidFill>
                <a:latin typeface="DM Sans"/>
                <a:ea typeface="DM Sans"/>
                <a:cs typeface="DM Sans"/>
                <a:sym typeface="DM Sans"/>
              </a:rPr>
              <a:t>Si este tipo de dependencia existe, </a:t>
            </a:r>
            <a:r>
              <a:rPr b="1" lang="es" sz="1350">
                <a:solidFill>
                  <a:schemeClr val="dk1"/>
                </a:solidFill>
                <a:latin typeface="DM Sans"/>
                <a:ea typeface="DM Sans"/>
                <a:cs typeface="DM Sans"/>
                <a:sym typeface="DM Sans"/>
              </a:rPr>
              <a:t>queremos ver de qué forma se da esa relación</a:t>
            </a:r>
            <a:r>
              <a:rPr lang="es" sz="1350">
                <a:solidFill>
                  <a:schemeClr val="dk1"/>
                </a:solidFill>
                <a:latin typeface="DM Sans"/>
                <a:ea typeface="DM Sans"/>
                <a:cs typeface="DM Sans"/>
                <a:sym typeface="DM Sans"/>
              </a:rPr>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2e1082a894_0_4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12 </a:t>
            </a:r>
            <a:endParaRPr b="0" i="0" sz="1400" u="none" cap="none" strike="noStrike">
              <a:solidFill>
                <a:srgbClr val="000000"/>
              </a:solidFill>
              <a:latin typeface="DM Sans"/>
              <a:ea typeface="DM Sans"/>
              <a:cs typeface="DM Sans"/>
              <a:sym typeface="DM Sans"/>
            </a:endParaRPr>
          </a:p>
        </p:txBody>
      </p:sp>
      <p:sp>
        <p:nvSpPr>
          <p:cNvPr id="708" name="Google Shape;708;g12e1082a894_0_4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09" name="Google Shape;709;g12e1082a894_0_43"/>
          <p:cNvSpPr txBox="1"/>
          <p:nvPr/>
        </p:nvSpPr>
        <p:spPr>
          <a:xfrm>
            <a:off x="465275" y="1788450"/>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Interpretación de intercepto en regresión</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coeficiente que representa el efecto común a todos los individuos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Interpretación de pendiente en regresión</a:t>
            </a:r>
            <a:r>
              <a:rPr lang="es" sz="13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representa el efecto aleatorio de una variable independiente en la variable respuesta.</a:t>
            </a:r>
            <a:endParaRPr b="1" sz="1350">
              <a:solidFill>
                <a:schemeClr val="dk1"/>
              </a:solidFill>
              <a:highlight>
                <a:srgbClr val="CAFAE8"/>
              </a:highlight>
              <a:latin typeface="DM Sans"/>
              <a:ea typeface="DM Sans"/>
              <a:cs typeface="DM Sans"/>
              <a:sym typeface="DM Sans"/>
            </a:endParaRPr>
          </a:p>
        </p:txBody>
      </p:sp>
      <p:sp>
        <p:nvSpPr>
          <p:cNvPr id="710" name="Google Shape;710;g12e1082a894_0_43"/>
          <p:cNvSpPr txBox="1"/>
          <p:nvPr/>
        </p:nvSpPr>
        <p:spPr>
          <a:xfrm>
            <a:off x="4519500" y="1788450"/>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Coeficiente de determinación</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es una métrica para cuantificar la bondad de ajuste del modelo de regresión, indica el porcentaje de varianza explicado por la regresión, mientras más cercano a uno es más deseable siempre y cuando se elija el menor número de variables posibles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16" name="Google Shape;716;p106"/>
          <p:cNvSpPr txBox="1"/>
          <p:nvPr/>
        </p:nvSpPr>
        <p:spPr>
          <a:xfrm>
            <a:off x="2109143" y="2502363"/>
            <a:ext cx="4925700" cy="1272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Análisis predictivo con regresión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Interpretación de regresión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Aplicaciones prácticas &amp; ejemplo en vivo de un caso real.</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10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2aa89c38a5_0_10"/>
          <p:cNvSpPr txBox="1"/>
          <p:nvPr/>
        </p:nvSpPr>
        <p:spPr>
          <a:xfrm>
            <a:off x="647338" y="698075"/>
            <a:ext cx="3834600" cy="124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Helvetica Neue Light"/>
                <a:ea typeface="Helvetica Neue Light"/>
                <a:cs typeface="Helvetica Neue Light"/>
                <a:sym typeface="Helvetica Neue Light"/>
              </a:rPr>
              <a:t>Supongamos entonces, que tenemos dos variables: </a:t>
            </a:r>
            <a:r>
              <a:rPr b="1" lang="es" sz="1350">
                <a:solidFill>
                  <a:schemeClr val="dk1"/>
                </a:solidFill>
                <a:latin typeface="Helvetica Neue"/>
                <a:ea typeface="Helvetica Neue"/>
                <a:cs typeface="Helvetica Neue"/>
                <a:sym typeface="Helvetica Neue"/>
              </a:rPr>
              <a:t>x</a:t>
            </a:r>
            <a:r>
              <a:rPr lang="es" sz="1350">
                <a:solidFill>
                  <a:schemeClr val="dk1"/>
                </a:solidFill>
                <a:latin typeface="Helvetica Neue Light"/>
                <a:ea typeface="Helvetica Neue Light"/>
                <a:cs typeface="Helvetica Neue Light"/>
                <a:sym typeface="Helvetica Neue Light"/>
              </a:rPr>
              <a:t> e </a:t>
            </a:r>
            <a:r>
              <a:rPr b="1" lang="es" sz="1350">
                <a:solidFill>
                  <a:schemeClr val="dk1"/>
                </a:solidFill>
                <a:latin typeface="Helvetica Neue"/>
                <a:ea typeface="Helvetica Neue"/>
                <a:cs typeface="Helvetica Neue"/>
                <a:sym typeface="Helvetica Neue"/>
              </a:rPr>
              <a:t>y</a:t>
            </a:r>
            <a:r>
              <a:rPr lang="es" sz="1350">
                <a:solidFill>
                  <a:schemeClr val="dk1"/>
                </a:solidFill>
                <a:latin typeface="Helvetica Neue Light"/>
                <a:ea typeface="Helvetica Neue Light"/>
                <a:cs typeface="Helvetica Neue Light"/>
                <a:sym typeface="Helvetica Neue Light"/>
              </a:rPr>
              <a:t>, ahora veamos el siguiente gráfico:</a:t>
            </a:r>
            <a:endParaRPr sz="135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1000"/>
              </a:spcBef>
              <a:spcAft>
                <a:spcPts val="100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sp>
        <p:nvSpPr>
          <p:cNvPr id="151" name="Google Shape;151;g12aa89c38a5_0_10"/>
          <p:cNvSpPr txBox="1"/>
          <p:nvPr/>
        </p:nvSpPr>
        <p:spPr>
          <a:xfrm>
            <a:off x="4662063" y="1639050"/>
            <a:ext cx="3834600" cy="29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Pareciera que </a:t>
            </a:r>
            <a:r>
              <a:rPr b="1" lang="es" sz="1350">
                <a:solidFill>
                  <a:schemeClr val="dk1"/>
                </a:solidFill>
                <a:latin typeface="DM Sans"/>
                <a:ea typeface="DM Sans"/>
                <a:cs typeface="DM Sans"/>
                <a:sym typeface="DM Sans"/>
              </a:rPr>
              <a:t>las variables tienen una fuerte correlación positiva</a:t>
            </a:r>
            <a:r>
              <a:rPr lang="es" sz="1350">
                <a:solidFill>
                  <a:schemeClr val="dk1"/>
                </a:solidFill>
                <a:latin typeface="DM Sans"/>
                <a:ea typeface="DM Sans"/>
                <a:cs typeface="DM Sans"/>
                <a:sym typeface="DM Sans"/>
              </a:rPr>
              <a:t>, y si lo pensamos en términos de dependencia, quiere decir que cuando la variable </a:t>
            </a:r>
            <a:r>
              <a:rPr b="1" lang="es" sz="1350">
                <a:solidFill>
                  <a:schemeClr val="dk1"/>
                </a:solidFill>
                <a:latin typeface="DM Sans"/>
                <a:ea typeface="DM Sans"/>
                <a:cs typeface="DM Sans"/>
                <a:sym typeface="DM Sans"/>
              </a:rPr>
              <a:t>x</a:t>
            </a:r>
            <a:r>
              <a:rPr lang="es" sz="1350">
                <a:solidFill>
                  <a:schemeClr val="dk1"/>
                </a:solidFill>
                <a:latin typeface="DM Sans"/>
                <a:ea typeface="DM Sans"/>
                <a:cs typeface="DM Sans"/>
                <a:sym typeface="DM Sans"/>
              </a:rPr>
              <a:t> aumenta, entonces también lo hace la variable </a:t>
            </a:r>
            <a:r>
              <a:rPr b="1" lang="es" sz="1350">
                <a:solidFill>
                  <a:schemeClr val="dk1"/>
                </a:solidFill>
                <a:latin typeface="DM Sans"/>
                <a:ea typeface="DM Sans"/>
                <a:cs typeface="DM Sans"/>
                <a:sym typeface="DM Sans"/>
              </a:rPr>
              <a:t>y</a:t>
            </a:r>
            <a:r>
              <a:rPr lang="es" sz="1350">
                <a:solidFill>
                  <a:schemeClr val="dk1"/>
                </a:solidFill>
                <a:latin typeface="DM Sans"/>
                <a:ea typeface="DM Sans"/>
                <a:cs typeface="DM Sans"/>
                <a:sym typeface="DM Sans"/>
              </a:rPr>
              <a:t>, y viceversa.</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1350">
                <a:solidFill>
                  <a:schemeClr val="dk1"/>
                </a:solidFill>
                <a:latin typeface="DM Sans"/>
                <a:ea typeface="DM Sans"/>
                <a:cs typeface="DM Sans"/>
                <a:sym typeface="DM Sans"/>
              </a:rPr>
              <a:t>Atención:</a:t>
            </a:r>
            <a:r>
              <a:rPr lang="es" sz="1350">
                <a:solidFill>
                  <a:schemeClr val="dk1"/>
                </a:solidFill>
                <a:latin typeface="DM Sans"/>
                <a:ea typeface="DM Sans"/>
                <a:cs typeface="DM Sans"/>
                <a:sym typeface="DM Sans"/>
              </a:rPr>
              <a:t> cuando planteamos que ante un cambio en la variable x se produce un cambio en la variable y. A esto lo llamaremos </a:t>
            </a:r>
            <a:r>
              <a:rPr b="1" lang="es" sz="1350">
                <a:solidFill>
                  <a:schemeClr val="dk1"/>
                </a:solidFill>
                <a:latin typeface="DM Sans"/>
                <a:ea typeface="DM Sans"/>
                <a:cs typeface="DM Sans"/>
                <a:sym typeface="DM Sans"/>
              </a:rPr>
              <a:t>dependencia de la variable</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y</a:t>
            </a:r>
            <a:r>
              <a:rPr lang="es" sz="1350">
                <a:solidFill>
                  <a:schemeClr val="dk1"/>
                </a:solidFill>
                <a:latin typeface="DM Sans"/>
                <a:ea typeface="DM Sans"/>
                <a:cs typeface="DM Sans"/>
                <a:sym typeface="DM Sans"/>
              </a:rPr>
              <a:t> hacia la variable</a:t>
            </a:r>
            <a:r>
              <a:rPr b="1" lang="es" sz="1350">
                <a:solidFill>
                  <a:schemeClr val="dk1"/>
                </a:solidFill>
                <a:latin typeface="DM Sans"/>
                <a:ea typeface="DM Sans"/>
                <a:cs typeface="DM Sans"/>
                <a:sym typeface="DM Sans"/>
              </a:rPr>
              <a:t> x</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152" name="Google Shape;152;g12aa89c38a5_0_10"/>
          <p:cNvPicPr preferRelativeResize="0"/>
          <p:nvPr/>
        </p:nvPicPr>
        <p:blipFill>
          <a:blip r:embed="rId3">
            <a:alphaModFix/>
          </a:blip>
          <a:stretch>
            <a:fillRect/>
          </a:stretch>
        </p:blipFill>
        <p:spPr>
          <a:xfrm>
            <a:off x="647338" y="1639050"/>
            <a:ext cx="3695700" cy="24955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